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4" r:id="rId7"/>
    <p:sldId id="265" r:id="rId8"/>
    <p:sldId id="266" r:id="rId9"/>
    <p:sldId id="267" r:id="rId10"/>
    <p:sldId id="261" r:id="rId11"/>
    <p:sldId id="268" r:id="rId12"/>
    <p:sldId id="262" r:id="rId13"/>
    <p:sldId id="269" r:id="rId14"/>
    <p:sldId id="270" r:id="rId15"/>
    <p:sldId id="263" r:id="rId16"/>
    <p:sldId id="273" r:id="rId17"/>
    <p:sldId id="271" r:id="rId18"/>
    <p:sldId id="272" r:id="rId19"/>
    <p:sldId id="274" r:id="rId20"/>
    <p:sldId id="275" r:id="rId21"/>
    <p:sldId id="277" r:id="rId22"/>
    <p:sldId id="279" r:id="rId23"/>
    <p:sldId id="280" r:id="rId24"/>
    <p:sldId id="284" r:id="rId25"/>
    <p:sldId id="285" r:id="rId26"/>
    <p:sldId id="286" r:id="rId27"/>
    <p:sldId id="281" r:id="rId28"/>
    <p:sldId id="282" r:id="rId29"/>
    <p:sldId id="283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276" r:id="rId50"/>
    <p:sldId id="308" r:id="rId51"/>
    <p:sldId id="27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289" r:id="rId68"/>
    <p:sldId id="287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5" r:id="rId117"/>
    <p:sldId id="386" r:id="rId118"/>
    <p:sldId id="387" r:id="rId119"/>
    <p:sldId id="388" r:id="rId120"/>
    <p:sldId id="389" r:id="rId121"/>
    <p:sldId id="390" r:id="rId122"/>
    <p:sldId id="391" r:id="rId123"/>
    <p:sldId id="351" r:id="rId124"/>
    <p:sldId id="352" r:id="rId125"/>
    <p:sldId id="357" r:id="rId126"/>
    <p:sldId id="361" r:id="rId127"/>
    <p:sldId id="362" r:id="rId128"/>
    <p:sldId id="360" r:id="rId129"/>
    <p:sldId id="363" r:id="rId130"/>
    <p:sldId id="364" r:id="rId1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E2D77E-6B3F-4AF4-9E9B-F8E161646E9C}" v="81" dt="2020-12-29T08:06:36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9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건영" userId="da6e555d-b446-421e-8115-7194aa8efdae" providerId="ADAL" clId="{3AE2D77E-6B3F-4AF4-9E9B-F8E161646E9C}"/>
    <pc:docChg chg="undo custSel addSld modSld">
      <pc:chgData name="이건영" userId="da6e555d-b446-421e-8115-7194aa8efdae" providerId="ADAL" clId="{3AE2D77E-6B3F-4AF4-9E9B-F8E161646E9C}" dt="2020-12-29T08:06:46.499" v="1486" actId="20577"/>
      <pc:docMkLst>
        <pc:docMk/>
      </pc:docMkLst>
      <pc:sldChg chg="modSp mod">
        <pc:chgData name="이건영" userId="da6e555d-b446-421e-8115-7194aa8efdae" providerId="ADAL" clId="{3AE2D77E-6B3F-4AF4-9E9B-F8E161646E9C}" dt="2020-12-29T07:14:51.991" v="104" actId="1036"/>
        <pc:sldMkLst>
          <pc:docMk/>
          <pc:sldMk cId="1941774017" sldId="256"/>
        </pc:sldMkLst>
        <pc:spChg chg="mod">
          <ac:chgData name="이건영" userId="da6e555d-b446-421e-8115-7194aa8efdae" providerId="ADAL" clId="{3AE2D77E-6B3F-4AF4-9E9B-F8E161646E9C}" dt="2020-12-29T07:14:04.904" v="87" actId="1035"/>
          <ac:spMkLst>
            <pc:docMk/>
            <pc:sldMk cId="1941774017" sldId="256"/>
            <ac:spMk id="56" creationId="{7434D96C-3EFB-430B-95C7-F807A2857E4A}"/>
          </ac:spMkLst>
        </pc:spChg>
        <pc:spChg chg="mod">
          <ac:chgData name="이건영" userId="da6e555d-b446-421e-8115-7194aa8efdae" providerId="ADAL" clId="{3AE2D77E-6B3F-4AF4-9E9B-F8E161646E9C}" dt="2020-12-29T07:14:51.991" v="104" actId="1036"/>
          <ac:spMkLst>
            <pc:docMk/>
            <pc:sldMk cId="1941774017" sldId="256"/>
            <ac:spMk id="64" creationId="{FC2C5F9A-3E1F-4EDF-B789-8C38833B9D23}"/>
          </ac:spMkLst>
        </pc:spChg>
        <pc:grpChg chg="mod">
          <ac:chgData name="이건영" userId="da6e555d-b446-421e-8115-7194aa8efdae" providerId="ADAL" clId="{3AE2D77E-6B3F-4AF4-9E9B-F8E161646E9C}" dt="2020-12-29T07:14:04.904" v="87" actId="1035"/>
          <ac:grpSpMkLst>
            <pc:docMk/>
            <pc:sldMk cId="1941774017" sldId="256"/>
            <ac:grpSpMk id="60" creationId="{C3DD53B7-1CB9-42AB-B8B6-BC8FBBEDF040}"/>
          </ac:grpSpMkLst>
        </pc:grpChg>
        <pc:grpChg chg="mod">
          <ac:chgData name="이건영" userId="da6e555d-b446-421e-8115-7194aa8efdae" providerId="ADAL" clId="{3AE2D77E-6B3F-4AF4-9E9B-F8E161646E9C}" dt="2020-12-29T07:14:04.904" v="87" actId="1035"/>
          <ac:grpSpMkLst>
            <pc:docMk/>
            <pc:sldMk cId="1941774017" sldId="256"/>
            <ac:grpSpMk id="67" creationId="{E880D609-C087-4C34-8901-2A60882340AE}"/>
          </ac:grpSpMkLst>
        </pc:grpChg>
        <pc:picChg chg="mod">
          <ac:chgData name="이건영" userId="da6e555d-b446-421e-8115-7194aa8efdae" providerId="ADAL" clId="{3AE2D77E-6B3F-4AF4-9E9B-F8E161646E9C}" dt="2020-12-29T07:14:11.820" v="90" actId="14100"/>
          <ac:picMkLst>
            <pc:docMk/>
            <pc:sldMk cId="1941774017" sldId="256"/>
            <ac:picMk id="1026" creationId="{7C3DDE7E-943E-4047-AD89-78DF8AC57BE4}"/>
          </ac:picMkLst>
        </pc:picChg>
      </pc:sldChg>
      <pc:sldChg chg="addSp delSp modSp mod">
        <pc:chgData name="이건영" userId="da6e555d-b446-421e-8115-7194aa8efdae" providerId="ADAL" clId="{3AE2D77E-6B3F-4AF4-9E9B-F8E161646E9C}" dt="2020-12-29T08:06:46.499" v="1486" actId="20577"/>
        <pc:sldMkLst>
          <pc:docMk/>
          <pc:sldMk cId="622286227" sldId="257"/>
        </pc:sldMkLst>
        <pc:spChg chg="del">
          <ac:chgData name="이건영" userId="da6e555d-b446-421e-8115-7194aa8efdae" providerId="ADAL" clId="{3AE2D77E-6B3F-4AF4-9E9B-F8E161646E9C}" dt="2020-12-29T08:05:22.011" v="1316" actId="478"/>
          <ac:spMkLst>
            <pc:docMk/>
            <pc:sldMk cId="622286227" sldId="257"/>
            <ac:spMk id="2" creationId="{CA1BDFDF-232B-4ABD-9294-6687329A20E7}"/>
          </ac:spMkLst>
        </pc:spChg>
        <pc:spChg chg="del">
          <ac:chgData name="이건영" userId="da6e555d-b446-421e-8115-7194aa8efdae" providerId="ADAL" clId="{3AE2D77E-6B3F-4AF4-9E9B-F8E161646E9C}" dt="2020-12-29T08:05:26.262" v="1319" actId="478"/>
          <ac:spMkLst>
            <pc:docMk/>
            <pc:sldMk cId="622286227" sldId="257"/>
            <ac:spMk id="3" creationId="{BB5364A7-C161-4ECA-A4C9-90D904F725B2}"/>
          </ac:spMkLst>
        </pc:spChg>
        <pc:spChg chg="add del mod">
          <ac:chgData name="이건영" userId="da6e555d-b446-421e-8115-7194aa8efdae" providerId="ADAL" clId="{3AE2D77E-6B3F-4AF4-9E9B-F8E161646E9C}" dt="2020-12-29T08:05:34.940" v="1324" actId="478"/>
          <ac:spMkLst>
            <pc:docMk/>
            <pc:sldMk cId="622286227" sldId="257"/>
            <ac:spMk id="5" creationId="{D9892322-48A5-4C30-A311-56072561903B}"/>
          </ac:spMkLst>
        </pc:spChg>
        <pc:spChg chg="mod">
          <ac:chgData name="이건영" userId="da6e555d-b446-421e-8115-7194aa8efdae" providerId="ADAL" clId="{3AE2D77E-6B3F-4AF4-9E9B-F8E161646E9C}" dt="2020-12-29T08:06:46.499" v="1486" actId="20577"/>
          <ac:spMkLst>
            <pc:docMk/>
            <pc:sldMk cId="622286227" sldId="257"/>
            <ac:spMk id="7" creationId="{43EAE5B1-2F5C-40C8-8CC1-876836253F24}"/>
          </ac:spMkLst>
        </pc:spChg>
        <pc:spChg chg="del">
          <ac:chgData name="이건영" userId="da6e555d-b446-421e-8115-7194aa8efdae" providerId="ADAL" clId="{3AE2D77E-6B3F-4AF4-9E9B-F8E161646E9C}" dt="2020-12-29T08:05:23.536" v="1317" actId="478"/>
          <ac:spMkLst>
            <pc:docMk/>
            <pc:sldMk cId="622286227" sldId="257"/>
            <ac:spMk id="8" creationId="{8BCFCBE3-1838-44ED-A776-A9AD4A169187}"/>
          </ac:spMkLst>
        </pc:spChg>
        <pc:spChg chg="del">
          <ac:chgData name="이건영" userId="da6e555d-b446-421e-8115-7194aa8efdae" providerId="ADAL" clId="{3AE2D77E-6B3F-4AF4-9E9B-F8E161646E9C}" dt="2020-12-29T08:05:23.536" v="1317" actId="478"/>
          <ac:spMkLst>
            <pc:docMk/>
            <pc:sldMk cId="622286227" sldId="257"/>
            <ac:spMk id="11" creationId="{420F7AF5-6C24-4423-9A82-449E4BAD964D}"/>
          </ac:spMkLst>
        </pc:spChg>
        <pc:spChg chg="del">
          <ac:chgData name="이건영" userId="da6e555d-b446-421e-8115-7194aa8efdae" providerId="ADAL" clId="{3AE2D77E-6B3F-4AF4-9E9B-F8E161646E9C}" dt="2020-12-29T08:05:23.536" v="1317" actId="478"/>
          <ac:spMkLst>
            <pc:docMk/>
            <pc:sldMk cId="622286227" sldId="257"/>
            <ac:spMk id="12" creationId="{69046465-E293-43E5-85A9-84AD6C6B0C2C}"/>
          </ac:spMkLst>
        </pc:spChg>
        <pc:spChg chg="del mod">
          <ac:chgData name="이건영" userId="da6e555d-b446-421e-8115-7194aa8efdae" providerId="ADAL" clId="{3AE2D77E-6B3F-4AF4-9E9B-F8E161646E9C}" dt="2020-12-29T08:05:26.262" v="1319" actId="478"/>
          <ac:spMkLst>
            <pc:docMk/>
            <pc:sldMk cId="622286227" sldId="257"/>
            <ac:spMk id="13" creationId="{36120882-6DC5-4A64-A021-F5E1420CB281}"/>
          </ac:spMkLst>
        </pc:spChg>
        <pc:spChg chg="del">
          <ac:chgData name="이건영" userId="da6e555d-b446-421e-8115-7194aa8efdae" providerId="ADAL" clId="{3AE2D77E-6B3F-4AF4-9E9B-F8E161646E9C}" dt="2020-12-29T08:05:23.536" v="1317" actId="478"/>
          <ac:spMkLst>
            <pc:docMk/>
            <pc:sldMk cId="622286227" sldId="257"/>
            <ac:spMk id="14" creationId="{C54C3FC4-32B5-450D-8576-87D21CAEFF59}"/>
          </ac:spMkLst>
        </pc:spChg>
        <pc:spChg chg="del">
          <ac:chgData name="이건영" userId="da6e555d-b446-421e-8115-7194aa8efdae" providerId="ADAL" clId="{3AE2D77E-6B3F-4AF4-9E9B-F8E161646E9C}" dt="2020-12-29T08:05:27.428" v="1320" actId="478"/>
          <ac:spMkLst>
            <pc:docMk/>
            <pc:sldMk cId="622286227" sldId="257"/>
            <ac:spMk id="15" creationId="{FB87ABDD-0D3C-4EB1-8203-15F3208F5201}"/>
          </ac:spMkLst>
        </pc:spChg>
        <pc:grpChg chg="add mod">
          <ac:chgData name="이건영" userId="da6e555d-b446-421e-8115-7194aa8efdae" providerId="ADAL" clId="{3AE2D77E-6B3F-4AF4-9E9B-F8E161646E9C}" dt="2020-12-29T08:06:30.133" v="1461" actId="164"/>
          <ac:grpSpMkLst>
            <pc:docMk/>
            <pc:sldMk cId="622286227" sldId="257"/>
            <ac:grpSpMk id="16" creationId="{BCE642F2-0959-4F04-8F9B-F871B1E7EE30}"/>
          </ac:grpSpMkLst>
        </pc:grpChg>
        <pc:grpChg chg="add mod">
          <ac:chgData name="이건영" userId="da6e555d-b446-421e-8115-7194aa8efdae" providerId="ADAL" clId="{3AE2D77E-6B3F-4AF4-9E9B-F8E161646E9C}" dt="2020-12-29T08:06:30.133" v="1461" actId="164"/>
          <ac:grpSpMkLst>
            <pc:docMk/>
            <pc:sldMk cId="622286227" sldId="257"/>
            <ac:grpSpMk id="17" creationId="{0D97C376-FCCF-4496-A4BD-441F99471436}"/>
          </ac:grpSpMkLst>
        </pc:grpChg>
        <pc:picChg chg="del">
          <ac:chgData name="이건영" userId="da6e555d-b446-421e-8115-7194aa8efdae" providerId="ADAL" clId="{3AE2D77E-6B3F-4AF4-9E9B-F8E161646E9C}" dt="2020-12-29T08:05:23.536" v="1317" actId="478"/>
          <ac:picMkLst>
            <pc:docMk/>
            <pc:sldMk cId="622286227" sldId="257"/>
            <ac:picMk id="9" creationId="{6E7F240A-B2A9-4053-A137-D00306695EA7}"/>
          </ac:picMkLst>
        </pc:picChg>
        <pc:picChg chg="del">
          <ac:chgData name="이건영" userId="da6e555d-b446-421e-8115-7194aa8efdae" providerId="ADAL" clId="{3AE2D77E-6B3F-4AF4-9E9B-F8E161646E9C}" dt="2020-12-29T08:05:23.536" v="1317" actId="478"/>
          <ac:picMkLst>
            <pc:docMk/>
            <pc:sldMk cId="622286227" sldId="257"/>
            <ac:picMk id="10" creationId="{D0D3DD15-D3F2-42B5-B96F-6A95A6E27D84}"/>
          </ac:picMkLst>
        </pc:picChg>
        <pc:cxnChg chg="mod">
          <ac:chgData name="이건영" userId="da6e555d-b446-421e-8115-7194aa8efdae" providerId="ADAL" clId="{3AE2D77E-6B3F-4AF4-9E9B-F8E161646E9C}" dt="2020-12-29T08:05:45.564" v="1325" actId="164"/>
          <ac:cxnSpMkLst>
            <pc:docMk/>
            <pc:sldMk cId="622286227" sldId="257"/>
            <ac:cxnSpMk id="4" creationId="{CB6B536D-537A-4BE7-8691-03DB00038516}"/>
          </ac:cxnSpMkLst>
        </pc:cxnChg>
        <pc:cxnChg chg="mod">
          <ac:chgData name="이건영" userId="da6e555d-b446-421e-8115-7194aa8efdae" providerId="ADAL" clId="{3AE2D77E-6B3F-4AF4-9E9B-F8E161646E9C}" dt="2020-12-29T08:05:45.564" v="1325" actId="164"/>
          <ac:cxnSpMkLst>
            <pc:docMk/>
            <pc:sldMk cId="622286227" sldId="257"/>
            <ac:cxnSpMk id="6" creationId="{15E24172-4D2F-49DF-9FEB-1DE316238995}"/>
          </ac:cxnSpMkLst>
        </pc:cxnChg>
      </pc:sldChg>
      <pc:sldChg chg="modSp add mod">
        <pc:chgData name="이건영" userId="da6e555d-b446-421e-8115-7194aa8efdae" providerId="ADAL" clId="{3AE2D77E-6B3F-4AF4-9E9B-F8E161646E9C}" dt="2020-12-29T08:05:04.326" v="1315" actId="20577"/>
        <pc:sldMkLst>
          <pc:docMk/>
          <pc:sldMk cId="2677046765" sldId="260"/>
        </pc:sldMkLst>
        <pc:spChg chg="mod">
          <ac:chgData name="이건영" userId="da6e555d-b446-421e-8115-7194aa8efdae" providerId="ADAL" clId="{3AE2D77E-6B3F-4AF4-9E9B-F8E161646E9C}" dt="2020-12-29T08:04:54.676" v="1298" actId="20577"/>
          <ac:spMkLst>
            <pc:docMk/>
            <pc:sldMk cId="2677046765" sldId="260"/>
            <ac:spMk id="56" creationId="{7434D96C-3EFB-430B-95C7-F807A2857E4A}"/>
          </ac:spMkLst>
        </pc:spChg>
        <pc:spChg chg="mod">
          <ac:chgData name="이건영" userId="da6e555d-b446-421e-8115-7194aa8efdae" providerId="ADAL" clId="{3AE2D77E-6B3F-4AF4-9E9B-F8E161646E9C}" dt="2020-12-29T08:05:04.326" v="1315" actId="20577"/>
          <ac:spMkLst>
            <pc:docMk/>
            <pc:sldMk cId="2677046765" sldId="260"/>
            <ac:spMk id="64" creationId="{FC2C5F9A-3E1F-4EDF-B789-8C38833B9D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CAE28-20BC-4E8D-8280-CB1016323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D736B5-EEE0-44D5-8F1B-45267A203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D3E51-AB03-45C4-BA2D-EEA2BBEA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210A4-6D48-401A-8889-7FAFA287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825FD-065D-43FF-B07A-10E62F14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1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B2FB5-DC54-4B14-ADC1-6EFD5304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51FB00-6594-4258-BFEE-01FB74190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18F5F-3101-4E41-AD75-D3857D7A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AB66C-AA91-44F7-8A34-E16FB3B4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FA0A7-25A7-4070-995A-7B02C869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4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84EA8E-7B95-456D-99BA-8FD716BD9A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BF6F0C-A26D-45D1-A08F-F2A418D6A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1F13D-9140-4024-90A8-50EF26B6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0F0F7-5EFE-4F72-B8D6-C669122A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E6759-8808-4DCE-912B-DCE296DC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35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24BD0-1C99-4A4D-A503-6437FF39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09A0F-2EC5-484B-BB01-EE3F14D54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D3149-73EC-4E58-ADF0-088C67A0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476B9-5033-401C-B4E9-C121D786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42E27-9722-4CC1-BE05-FE192E58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9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1254D-C19E-440C-A9CF-7A970265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38868E-2F81-4D9A-B9D5-91EB64490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03F5C-B2C6-441F-A6A2-4EBCF976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1BE8C-A574-40D0-AE5B-61A595F1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83BFB2-AA13-4B08-9F86-3CAC6916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2B2E-CFB0-43C3-8D78-F4D8243C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C0668-BC40-44D1-A716-0D3E2C391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8FCEBE-C003-449A-9A5A-13F1D073F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B55CD2-D2B8-498B-921B-DD7E30AD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152FBF-E51C-4166-AF27-4EDE5D52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FE1D5B-33FB-4C99-9143-9C60C4FE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7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51521-7803-4C16-A4C8-9A74DC34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5D3C6-5C2B-4A34-8250-99081B9C3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CF908-CA2A-414C-9F1A-23B4C2ADE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45780A-6AAF-43EE-BA00-5B5F163C9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B86ED0-8B3A-4326-A10F-BDC282A04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E43E27-B898-4AA0-AE78-1D4EDDB2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EA8BE9-7D5A-4A98-9CF1-2488CC33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B1A791-84C0-4A61-BD22-B7AD8D34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59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F3CF9-5E83-430D-B3A1-98AB3833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CCDD73-50E4-467B-B264-7283A9EA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37D7C6-156E-4D7E-BDDD-0F57BD62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96897A-F574-4936-8140-2B3E2DFD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3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89DF08-5C6E-459E-8D8B-D393D6E9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100F17-5F87-4273-A45E-00F3C834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BAB149-4051-4DEE-974B-CB7E2378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26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73E53-AC8E-4D5C-93A8-F0461BB7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675A1-537D-4BC6-BAF7-CED5F5B0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698FBD-CA3F-4EEA-9B12-8FE36B414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984FF1-0E90-427F-AB8D-2865B534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A1F8A8-CA05-4664-80AE-3FAFADAF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472518-4390-481F-B080-2B8363C9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4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AE452-F635-4E5F-8E9D-9CA2E752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3A4DC6-96A6-40E1-B92A-DE3061EC6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7D97C3-6C31-460B-A469-03BBB17D1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BA3ED9-E564-41E5-A2CF-4A8CBA02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474-2AC2-4893-B39F-CAEE6981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3DB141-AEB6-446C-8BFD-BCC085BE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6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0E6D74-F950-4049-986D-FE636053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C92473-3E32-41AE-B8A0-26C0B1F6E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B7D42-7CBA-4E3F-95B5-645ACA0ED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F32EA-5C0D-4FFA-A450-BD71B79538E5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B072-E29D-4E3D-AC4A-1449D2C20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391CDB-2A27-4614-9574-EB164DE72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42EEF-73CB-49D3-A61E-477D06DFA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43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hyperlink" Target="https://ireneli.eu/2016/02/03/deep-learning-05-talk-about-convolutional-neural-network%EF%BC%88cnn%EF%BC%89/" TargetMode="Externa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image" Target="../media/image163.gi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image" Target="../media/image167.gif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gif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parse.ele.tue.nl/cluster/2/CNNArchitecture.jpg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hyperlink" Target="https://ireneli.eu/2016/02/03/deep-learning-05-talk-about-convolutional-neural-network%EF%BC%88cnn%EF%BC%89/" TargetMode="Externa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weiaicunzai/pytorch-cifar100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sota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l-tooling/ml-workspac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obaxterm.mobatek.net/download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rlab@prserver.iptime.or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ub.docker.com/" TargetMode="External"/><Relationship Id="rId4" Type="http://schemas.openxmlformats.org/officeDocument/2006/relationships/image" Target="../media/image8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ngeloyeo.github.io/2020/08/24/linear_regression.html" TargetMode="Externa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-P28LKWTzrI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yunjey/pytorch-tutorial" TargetMode="External"/><Relationship Id="rId4" Type="http://schemas.openxmlformats.org/officeDocument/2006/relationships/image" Target="../media/image15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7434D96C-3EFB-430B-95C7-F807A2857E4A}"/>
              </a:ext>
            </a:extLst>
          </p:cNvPr>
          <p:cNvSpPr txBox="1"/>
          <p:nvPr/>
        </p:nvSpPr>
        <p:spPr>
          <a:xfrm>
            <a:off x="1703512" y="1411929"/>
            <a:ext cx="8784976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ML Workspace 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환경기반 머신 러닝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리눅스 환경의 딥러닝 웹서버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						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PRLab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이건영</a:t>
            </a:r>
            <a:endParaRPr lang="ko-KR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DD53B7-1CB9-42AB-B8B6-BC8FBBEDF040}"/>
              </a:ext>
            </a:extLst>
          </p:cNvPr>
          <p:cNvGrpSpPr/>
          <p:nvPr/>
        </p:nvGrpSpPr>
        <p:grpSpPr>
          <a:xfrm flipV="1">
            <a:off x="1911850" y="1007766"/>
            <a:ext cx="8368299" cy="113835"/>
            <a:chOff x="395536" y="1340768"/>
            <a:chExt cx="8424936" cy="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F1BDED2-C262-4E33-91B0-2E90D94E44ED}"/>
                </a:ext>
              </a:extLst>
            </p:cNvPr>
            <p:cNvCxnSpPr/>
            <p:nvPr/>
          </p:nvCxnSpPr>
          <p:spPr>
            <a:xfrm>
              <a:off x="5796136" y="1340768"/>
              <a:ext cx="3024336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30CE077-8612-4028-B140-351B46962A77}"/>
                </a:ext>
              </a:extLst>
            </p:cNvPr>
            <p:cNvCxnSpPr/>
            <p:nvPr/>
          </p:nvCxnSpPr>
          <p:spPr>
            <a:xfrm>
              <a:off x="395536" y="1340768"/>
              <a:ext cx="54006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C2C5F9A-3E1F-4EDF-B789-8C38833B9D23}"/>
              </a:ext>
            </a:extLst>
          </p:cNvPr>
          <p:cNvSpPr txBox="1"/>
          <p:nvPr/>
        </p:nvSpPr>
        <p:spPr>
          <a:xfrm>
            <a:off x="2343994" y="3741558"/>
            <a:ext cx="7504012" cy="234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===============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목표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=================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리눅스 서버 사용법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(ML Workspace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웹서버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공유기 포트 포워딩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 모델 설계 및 학습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예제 실습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(Deep Learning with PyTorch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교재 및 실제 프로젝트 기반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"/>
                <a:ea typeface="나눔스퀘어" panose="020B0600000101010101"/>
              </a:rPr>
              <a:t>======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====</a:t>
            </a:r>
            <a:r>
              <a:rPr lang="en-US" altLang="ko-KR" b="1" dirty="0">
                <a:latin typeface="나눔"/>
                <a:ea typeface="나눔스퀘어" panose="020B0600000101010101"/>
              </a:rPr>
              <a:t>===============================</a:t>
            </a:r>
            <a:endParaRPr lang="en-US" altLang="ko-KR" sz="2000" b="1" dirty="0">
              <a:latin typeface="나눔"/>
              <a:ea typeface="나눔스퀘어" panose="020B0600000101010101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880D609-C087-4C34-8901-2A60882340AE}"/>
              </a:ext>
            </a:extLst>
          </p:cNvPr>
          <p:cNvGrpSpPr/>
          <p:nvPr/>
        </p:nvGrpSpPr>
        <p:grpSpPr>
          <a:xfrm flipH="1" flipV="1">
            <a:off x="1911850" y="3059524"/>
            <a:ext cx="8368299" cy="113835"/>
            <a:chOff x="395536" y="1340768"/>
            <a:chExt cx="8424936" cy="0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68DE4CF-E03F-4609-A2E0-BA10DCE42BFD}"/>
                </a:ext>
              </a:extLst>
            </p:cNvPr>
            <p:cNvCxnSpPr/>
            <p:nvPr/>
          </p:nvCxnSpPr>
          <p:spPr>
            <a:xfrm>
              <a:off x="5796136" y="1340768"/>
              <a:ext cx="3024336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8478F7A-2FB9-446C-B261-6B8855B35E48}"/>
                </a:ext>
              </a:extLst>
            </p:cNvPr>
            <p:cNvCxnSpPr/>
            <p:nvPr/>
          </p:nvCxnSpPr>
          <p:spPr>
            <a:xfrm>
              <a:off x="395536" y="1340768"/>
              <a:ext cx="54006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177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0" y="5"/>
            <a:ext cx="12188010" cy="577921"/>
            <a:chOff x="0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65772" y="554815"/>
              <a:ext cx="9322238" cy="0"/>
              <a:chOff x="-30231" y="548680"/>
              <a:chExt cx="9174232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0231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0" y="5"/>
              <a:ext cx="289757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ea typeface="나눔스퀘어" panose="020B0600000101010101" pitchFamily="50" charset="-127"/>
                  <a:cs typeface="함초롬바탕" pitchFamily="18" charset="-127"/>
                </a:rPr>
                <a:t>1-3 </a:t>
              </a:r>
              <a:r>
                <a:rPr lang="ko-KR" altLang="en-US" sz="2000" b="1" dirty="0">
                  <a:ea typeface="나눔스퀘어" panose="020B0600000101010101" pitchFamily="50" charset="-127"/>
                  <a:cs typeface="함초롬바탕" pitchFamily="18" charset="-127"/>
                </a:rPr>
                <a:t>딥러닝 프레임워크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9A8CF7-3344-4CAE-98C2-77539367DCC1}"/>
              </a:ext>
            </a:extLst>
          </p:cNvPr>
          <p:cNvSpPr txBox="1"/>
          <p:nvPr/>
        </p:nvSpPr>
        <p:spPr>
          <a:xfrm>
            <a:off x="3068417" y="85534"/>
            <a:ext cx="508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PyTorch </a:t>
            </a:r>
            <a:r>
              <a:rPr lang="ko-KR" altLang="en-US" dirty="0"/>
              <a:t>가 주로 쓰인다는 것은 무슨 의미일까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BA396-4D2D-43EA-BCD7-F171711A3868}"/>
              </a:ext>
            </a:extLst>
          </p:cNvPr>
          <p:cNvSpPr txBox="1"/>
          <p:nvPr/>
        </p:nvSpPr>
        <p:spPr>
          <a:xfrm flipH="1">
            <a:off x="190019" y="677875"/>
            <a:ext cx="1154755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Github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자신의 코드 및 프로젝트를 공유하는 사이트 </a:t>
            </a:r>
            <a:r>
              <a:rPr lang="en-US" altLang="ko-KR" dirty="0"/>
              <a:t>(</a:t>
            </a:r>
            <a:r>
              <a:rPr lang="ko-KR" altLang="en-US" dirty="0"/>
              <a:t>유명 논문 저자들이 코드를 공개해 놓음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CA9BE3-0428-4E12-967A-1D871E3BB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92"/>
          <a:stretch/>
        </p:blipFill>
        <p:spPr>
          <a:xfrm>
            <a:off x="190019" y="1315233"/>
            <a:ext cx="6584198" cy="531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8D736A-1526-4385-B1C3-6219677B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547" y="1256858"/>
            <a:ext cx="6210449" cy="549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6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5779038" y="104294"/>
            <a:ext cx="405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SOFTMAX</a:t>
            </a:r>
            <a:r>
              <a:rPr lang="ko-KR" altLang="en-US" dirty="0"/>
              <a:t>와 </a:t>
            </a:r>
            <a:r>
              <a:rPr lang="en-US" altLang="ko-KR" dirty="0"/>
              <a:t>Cross Entropy Loss </a:t>
            </a:r>
            <a:r>
              <a:rPr lang="ko-KR" altLang="en-US" dirty="0"/>
              <a:t>실습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573807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함수의 역할과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SOFTMAX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Google Shape;312;p53">
            <a:extLst>
              <a:ext uri="{FF2B5EF4-FFF2-40B4-BE49-F238E27FC236}">
                <a16:creationId xmlns:a16="http://schemas.microsoft.com/office/drawing/2014/main" id="{A1C948E9-8643-4481-B0B0-3EF7BCC28666}"/>
              </a:ext>
            </a:extLst>
          </p:cNvPr>
          <p:cNvSpPr txBox="1">
            <a:spLocks noGrp="1"/>
          </p:cNvSpPr>
          <p:nvPr/>
        </p:nvSpPr>
        <p:spPr>
          <a:xfrm>
            <a:off x="3369324" y="1896778"/>
            <a:ext cx="5453353" cy="239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sz="3600" b="1" dirty="0"/>
              <a:t>Study#4 </a:t>
            </a:r>
            <a:r>
              <a:rPr lang="ko-KR" altLang="en-US" sz="3600" b="1" dirty="0"/>
              <a:t>실습코드 확인</a:t>
            </a:r>
            <a:endParaRPr lang="en-US" altLang="ko-KR" sz="3600" b="1" dirty="0"/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lang="en-US" altLang="ko-KR" sz="2800" dirty="0"/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sz="2800" dirty="0"/>
              <a:t>2_softmax_classification.ipynb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6857338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sp>
        <p:nvSpPr>
          <p:cNvPr id="17" name="Google Shape;242;p57">
            <a:extLst>
              <a:ext uri="{FF2B5EF4-FFF2-40B4-BE49-F238E27FC236}">
                <a16:creationId xmlns:a16="http://schemas.microsoft.com/office/drawing/2014/main" id="{7919BB95-2ADE-4D79-8951-711D2F73661C}"/>
              </a:ext>
            </a:extLst>
          </p:cNvPr>
          <p:cNvSpPr txBox="1"/>
          <p:nvPr/>
        </p:nvSpPr>
        <p:spPr>
          <a:xfrm>
            <a:off x="4075189" y="6619729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100" b="1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https://ireneli.eu/2016/02/03/deep-learning-05-talk-about-convolutional-neural-network%EF%BC%88cnn%EF%BC%89/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b="1" dirty="0"/>
          </a:p>
        </p:txBody>
      </p:sp>
      <p:pic>
        <p:nvPicPr>
          <p:cNvPr id="19" name="Google Shape;241;p57" descr="Image">
            <a:extLst>
              <a:ext uri="{FF2B5EF4-FFF2-40B4-BE49-F238E27FC236}">
                <a16:creationId xmlns:a16="http://schemas.microsoft.com/office/drawing/2014/main" id="{41CD3057-33CF-43CF-A66D-7FBA8CDA56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433" y="661811"/>
            <a:ext cx="11023134" cy="59188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CEC8F-4613-4DB8-86D1-D0DC9385DF96}"/>
              </a:ext>
            </a:extLst>
          </p:cNvPr>
          <p:cNvSpPr txBox="1"/>
          <p:nvPr/>
        </p:nvSpPr>
        <p:spPr>
          <a:xfrm>
            <a:off x="141207" y="1676013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 입력에서 </a:t>
            </a:r>
            <a:r>
              <a:rPr lang="ko-KR" altLang="en-US" b="1"/>
              <a:t>공간의 중요성을 </a:t>
            </a:r>
            <a:r>
              <a:rPr lang="en-US" altLang="ko-KR" b="1" dirty="0"/>
              <a:t>VNC</a:t>
            </a:r>
            <a:r>
              <a:rPr lang="ko-KR" altLang="en-US" b="1" dirty="0"/>
              <a:t>로 확인</a:t>
            </a:r>
          </a:p>
        </p:txBody>
      </p:sp>
    </p:spTree>
    <p:extLst>
      <p:ext uri="{BB962C8B-B14F-4D97-AF65-F5344CB8AC3E}">
        <p14:creationId xmlns:p14="http://schemas.microsoft.com/office/powerpoint/2010/main" val="6913776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sp>
        <p:nvSpPr>
          <p:cNvPr id="11" name="Google Shape;247;p58">
            <a:extLst>
              <a:ext uri="{FF2B5EF4-FFF2-40B4-BE49-F238E27FC236}">
                <a16:creationId xmlns:a16="http://schemas.microsoft.com/office/drawing/2014/main" id="{698C9108-F3CC-4576-914D-B2CF31E78474}"/>
              </a:ext>
            </a:extLst>
          </p:cNvPr>
          <p:cNvSpPr txBox="1">
            <a:spLocks/>
          </p:cNvSpPr>
          <p:nvPr/>
        </p:nvSpPr>
        <p:spPr>
          <a:xfrm>
            <a:off x="1515750" y="982018"/>
            <a:ext cx="9160500" cy="8805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/>
              <a:t>Convolution in Action</a:t>
            </a:r>
          </a:p>
        </p:txBody>
      </p:sp>
      <p:pic>
        <p:nvPicPr>
          <p:cNvPr id="12" name="Google Shape;248;p58">
            <a:extLst>
              <a:ext uri="{FF2B5EF4-FFF2-40B4-BE49-F238E27FC236}">
                <a16:creationId xmlns:a16="http://schemas.microsoft.com/office/drawing/2014/main" id="{8FB67824-4067-478F-8C3A-583244B7FB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7529" y="2240133"/>
            <a:ext cx="3756942" cy="4270568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Google Shape;249;p58">
            <a:extLst>
              <a:ext uri="{FF2B5EF4-FFF2-40B4-BE49-F238E27FC236}">
                <a16:creationId xmlns:a16="http://schemas.microsoft.com/office/drawing/2014/main" id="{DBA4EFF2-0796-42B3-A6D6-7A5C0AE74815}"/>
              </a:ext>
            </a:extLst>
          </p:cNvPr>
          <p:cNvSpPr txBox="1"/>
          <p:nvPr/>
        </p:nvSpPr>
        <p:spPr>
          <a:xfrm>
            <a:off x="8632602" y="6501300"/>
            <a:ext cx="3548213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 b="1"/>
          </a:p>
        </p:txBody>
      </p:sp>
    </p:spTree>
    <p:extLst>
      <p:ext uri="{BB962C8B-B14F-4D97-AF65-F5344CB8AC3E}">
        <p14:creationId xmlns:p14="http://schemas.microsoft.com/office/powerpoint/2010/main" val="39027409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9446BA-DDA7-42C4-BC6F-C0A3AB73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2" y="675725"/>
            <a:ext cx="10783956" cy="60913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DA20C-79E8-477E-99B1-B68742F613CB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145512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90996B-24C1-4BA0-A6B5-F1A37A49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99" y="613824"/>
            <a:ext cx="10444802" cy="6244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DF5C0F-E34E-46DE-80F2-03ED506FF4B0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7272014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2E6159-34B7-4F63-9883-58DB28E9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71" y="739072"/>
            <a:ext cx="10387459" cy="6118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EA1BAD-0830-4F76-BD99-5EEFB55B018D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238692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DA20C-79E8-477E-99B1-B68742F613CB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0" name="Google Shape;349;p63">
            <a:extLst>
              <a:ext uri="{FF2B5EF4-FFF2-40B4-BE49-F238E27FC236}">
                <a16:creationId xmlns:a16="http://schemas.microsoft.com/office/drawing/2014/main" id="{ECC0A8CA-9991-4CC5-9399-A263FCECB5E5}"/>
              </a:ext>
            </a:extLst>
          </p:cNvPr>
          <p:cNvSpPr txBox="1">
            <a:spLocks/>
          </p:cNvSpPr>
          <p:nvPr/>
        </p:nvSpPr>
        <p:spPr>
          <a:xfrm>
            <a:off x="706167" y="719739"/>
            <a:ext cx="10779666" cy="8805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/>
              <a:t>Convolution with padding in Action</a:t>
            </a:r>
          </a:p>
        </p:txBody>
      </p:sp>
      <p:pic>
        <p:nvPicPr>
          <p:cNvPr id="11" name="Google Shape;351;p63">
            <a:extLst>
              <a:ext uri="{FF2B5EF4-FFF2-40B4-BE49-F238E27FC236}">
                <a16:creationId xmlns:a16="http://schemas.microsoft.com/office/drawing/2014/main" id="{1ED8117A-E392-47D8-B7DE-74FA4792C7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1414" y="2146462"/>
            <a:ext cx="9629172" cy="357483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" name="Google Shape;350;p63">
            <a:extLst>
              <a:ext uri="{FF2B5EF4-FFF2-40B4-BE49-F238E27FC236}">
                <a16:creationId xmlns:a16="http://schemas.microsoft.com/office/drawing/2014/main" id="{4248EB8B-EFA5-48DE-AA69-F2D824B2F59A}"/>
              </a:ext>
            </a:extLst>
          </p:cNvPr>
          <p:cNvSpPr txBox="1"/>
          <p:nvPr/>
        </p:nvSpPr>
        <p:spPr>
          <a:xfrm>
            <a:off x="8632114" y="6028371"/>
            <a:ext cx="3555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26271766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DA20C-79E8-477E-99B1-B68742F613CB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pic>
        <p:nvPicPr>
          <p:cNvPr id="10" name="Google Shape;358;p64">
            <a:extLst>
              <a:ext uri="{FF2B5EF4-FFF2-40B4-BE49-F238E27FC236}">
                <a16:creationId xmlns:a16="http://schemas.microsoft.com/office/drawing/2014/main" id="{F150877E-10C1-4323-B38B-D6F3DAC08E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3117"/>
          <a:stretch/>
        </p:blipFill>
        <p:spPr>
          <a:xfrm>
            <a:off x="2965607" y="2335215"/>
            <a:ext cx="6593529" cy="3967975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356;p64">
            <a:extLst>
              <a:ext uri="{FF2B5EF4-FFF2-40B4-BE49-F238E27FC236}">
                <a16:creationId xmlns:a16="http://schemas.microsoft.com/office/drawing/2014/main" id="{580E78E0-421C-4C26-A5E7-9FA0E2810A0F}"/>
              </a:ext>
            </a:extLst>
          </p:cNvPr>
          <p:cNvSpPr txBox="1">
            <a:spLocks/>
          </p:cNvSpPr>
          <p:nvPr/>
        </p:nvSpPr>
        <p:spPr>
          <a:xfrm>
            <a:off x="141207" y="842601"/>
            <a:ext cx="11912178" cy="8805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/>
              <a:t>Convolution with stride in 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30193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12" name="Google Shape;369;p66">
            <a:extLst>
              <a:ext uri="{FF2B5EF4-FFF2-40B4-BE49-F238E27FC236}">
                <a16:creationId xmlns:a16="http://schemas.microsoft.com/office/drawing/2014/main" id="{F2F0E888-79C0-4D85-95E3-DE43BA16A6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330" y="590423"/>
            <a:ext cx="11317340" cy="6271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7841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10" name="Google Shape;374;p67">
            <a:extLst>
              <a:ext uri="{FF2B5EF4-FFF2-40B4-BE49-F238E27FC236}">
                <a16:creationId xmlns:a16="http://schemas.microsoft.com/office/drawing/2014/main" id="{2B2BF1A3-203A-48CD-9970-CF8A680B45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435" y="604513"/>
            <a:ext cx="11161131" cy="6253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70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0" y="5"/>
            <a:ext cx="12188010" cy="577921"/>
            <a:chOff x="0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65772" y="554815"/>
              <a:ext cx="9322238" cy="0"/>
              <a:chOff x="-30231" y="548680"/>
              <a:chExt cx="9174232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0231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0" y="5"/>
              <a:ext cx="289757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ea typeface="나눔스퀘어" panose="020B0600000101010101" pitchFamily="50" charset="-127"/>
                  <a:cs typeface="함초롬바탕" pitchFamily="18" charset="-127"/>
                </a:rPr>
                <a:t>1-3 </a:t>
              </a:r>
              <a:r>
                <a:rPr lang="ko-KR" altLang="en-US" sz="2000" b="1" dirty="0">
                  <a:ea typeface="나눔스퀘어" panose="020B0600000101010101" pitchFamily="50" charset="-127"/>
                  <a:cs typeface="함초롬바탕" pitchFamily="18" charset="-127"/>
                </a:rPr>
                <a:t>딥러닝 프레임워크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9A8CF7-3344-4CAE-98C2-77539367DCC1}"/>
              </a:ext>
            </a:extLst>
          </p:cNvPr>
          <p:cNvSpPr txBox="1"/>
          <p:nvPr/>
        </p:nvSpPr>
        <p:spPr>
          <a:xfrm>
            <a:off x="3068417" y="85534"/>
            <a:ext cx="25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PyTorch</a:t>
            </a:r>
            <a:r>
              <a:rPr lang="ko-KR" altLang="en-US" dirty="0"/>
              <a:t> 스터디의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BA396-4D2D-43EA-BCD7-F171711A3868}"/>
              </a:ext>
            </a:extLst>
          </p:cNvPr>
          <p:cNvSpPr txBox="1"/>
          <p:nvPr/>
        </p:nvSpPr>
        <p:spPr>
          <a:xfrm flipH="1">
            <a:off x="322223" y="4009331"/>
            <a:ext cx="1154755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============ </a:t>
            </a:r>
            <a:r>
              <a:rPr lang="ko-KR" altLang="en-US" dirty="0"/>
              <a:t>이번 스터디 목표 </a:t>
            </a:r>
            <a:r>
              <a:rPr lang="en-US" altLang="ko-KR" dirty="0"/>
              <a:t>============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Github</a:t>
            </a:r>
            <a:r>
              <a:rPr lang="ko-KR" altLang="en-US" dirty="0"/>
              <a:t>에 올라온 최신 논문의 파이토치 코드를 보고 기술을 이해하고 구현할 수 있는 수준 이상 도달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약간의 영어 실력과 딥러닝 프레임워크 사용 경험이 필요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B7712-8784-4F8B-BCEB-B064D49720BE}"/>
              </a:ext>
            </a:extLst>
          </p:cNvPr>
          <p:cNvSpPr txBox="1"/>
          <p:nvPr/>
        </p:nvSpPr>
        <p:spPr>
          <a:xfrm flipH="1">
            <a:off x="322224" y="732384"/>
            <a:ext cx="11547551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/>
              <a:t>========== </a:t>
            </a:r>
            <a:r>
              <a:rPr lang="ko-KR" altLang="en-US" dirty="0"/>
              <a:t>딥러닝 공부의 </a:t>
            </a:r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==========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최상위 수준 </a:t>
            </a:r>
            <a:r>
              <a:rPr lang="en-US" altLang="ko-KR" dirty="0"/>
              <a:t>: </a:t>
            </a:r>
            <a:r>
              <a:rPr lang="ko-KR" altLang="en-US" dirty="0"/>
              <a:t>논문을 읽고 바로 구현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상위 수준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논문에서 제공하는 </a:t>
            </a:r>
            <a:r>
              <a:rPr lang="en-US" altLang="ko-KR" dirty="0">
                <a:solidFill>
                  <a:srgbClr val="FF0000"/>
                </a:solidFill>
              </a:rPr>
              <a:t>github </a:t>
            </a:r>
            <a:r>
              <a:rPr lang="ko-KR" altLang="en-US" dirty="0">
                <a:solidFill>
                  <a:srgbClr val="FF0000"/>
                </a:solidFill>
              </a:rPr>
              <a:t>프로젝트를 보고 자신만의 </a:t>
            </a:r>
            <a:r>
              <a:rPr lang="en-US" altLang="ko-KR" dirty="0">
                <a:solidFill>
                  <a:srgbClr val="FF0000"/>
                </a:solidFill>
              </a:rPr>
              <a:t>reimplementation </a:t>
            </a:r>
            <a:r>
              <a:rPr lang="ko-KR" altLang="en-US" dirty="0">
                <a:solidFill>
                  <a:srgbClr val="FF0000"/>
                </a:solidFill>
              </a:rPr>
              <a:t>가능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/>
              <a:t>중간 수준 </a:t>
            </a:r>
            <a:r>
              <a:rPr lang="en-US" altLang="ko-KR" dirty="0"/>
              <a:t>: github </a:t>
            </a:r>
            <a:r>
              <a:rPr lang="ko-KR" altLang="en-US" dirty="0"/>
              <a:t>프로젝트를 실행할 수는 있으나 자신만의 </a:t>
            </a:r>
            <a:r>
              <a:rPr lang="en-US" altLang="ko-KR" dirty="0"/>
              <a:t>reimplementation</a:t>
            </a:r>
            <a:r>
              <a:rPr lang="ko-KR" altLang="en-US" dirty="0"/>
              <a:t> 불가능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하위 수준 </a:t>
            </a:r>
            <a:r>
              <a:rPr lang="en-US" altLang="ko-KR" dirty="0"/>
              <a:t>: </a:t>
            </a:r>
            <a:r>
              <a:rPr lang="ko-KR" altLang="en-US" dirty="0"/>
              <a:t>스터디 해본 경험은 있으나 한번도 직접 딥러닝 모델을 돌려본 적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05523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9" name="Google Shape;379;p68">
            <a:extLst>
              <a:ext uri="{FF2B5EF4-FFF2-40B4-BE49-F238E27FC236}">
                <a16:creationId xmlns:a16="http://schemas.microsoft.com/office/drawing/2014/main" id="{72BDDB54-B664-4E5D-A322-3ACA4E0022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4355" y="604513"/>
            <a:ext cx="11143290" cy="6246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9202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9" name="Google Shape;384;p69">
            <a:extLst>
              <a:ext uri="{FF2B5EF4-FFF2-40B4-BE49-F238E27FC236}">
                <a16:creationId xmlns:a16="http://schemas.microsoft.com/office/drawing/2014/main" id="{C8A2882B-ACC0-4C40-AB1A-220FF7065B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738" y="577921"/>
            <a:ext cx="11182525" cy="6273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2453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9" name="Google Shape;389;p70">
            <a:extLst>
              <a:ext uri="{FF2B5EF4-FFF2-40B4-BE49-F238E27FC236}">
                <a16:creationId xmlns:a16="http://schemas.microsoft.com/office/drawing/2014/main" id="{B1C73FBC-837D-4B72-AD0F-6840CF2450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285" y="627623"/>
            <a:ext cx="11089429" cy="6219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8492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9" name="Google Shape;394;p71">
            <a:extLst>
              <a:ext uri="{FF2B5EF4-FFF2-40B4-BE49-F238E27FC236}">
                <a16:creationId xmlns:a16="http://schemas.microsoft.com/office/drawing/2014/main" id="{73676801-0F19-4DF0-ACCE-431CD234A6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54" y="627623"/>
            <a:ext cx="11100292" cy="6225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3319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CD5E18-5225-4440-A309-281B5ABD8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13" y="849726"/>
            <a:ext cx="10687574" cy="56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029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sp>
        <p:nvSpPr>
          <p:cNvPr id="11" name="Google Shape;409;p73">
            <a:extLst>
              <a:ext uri="{FF2B5EF4-FFF2-40B4-BE49-F238E27FC236}">
                <a16:creationId xmlns:a16="http://schemas.microsoft.com/office/drawing/2014/main" id="{A716D3A7-D2B0-4B6A-919A-3695D074C57E}"/>
              </a:ext>
            </a:extLst>
          </p:cNvPr>
          <p:cNvSpPr txBox="1">
            <a:spLocks/>
          </p:cNvSpPr>
          <p:nvPr/>
        </p:nvSpPr>
        <p:spPr>
          <a:xfrm>
            <a:off x="1682122" y="805067"/>
            <a:ext cx="9160500" cy="8805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/>
              <a:t>Max Pooling in Action</a:t>
            </a:r>
            <a:endParaRPr lang="en-US" sz="4800" dirty="0"/>
          </a:p>
        </p:txBody>
      </p:sp>
      <p:pic>
        <p:nvPicPr>
          <p:cNvPr id="12" name="Google Shape;411;p73">
            <a:extLst>
              <a:ext uri="{FF2B5EF4-FFF2-40B4-BE49-F238E27FC236}">
                <a16:creationId xmlns:a16="http://schemas.microsoft.com/office/drawing/2014/main" id="{D4E99477-F9AB-440B-921F-D648E02F5B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16689" y="2137159"/>
            <a:ext cx="7091365" cy="405093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Google Shape;410;p73">
            <a:extLst>
              <a:ext uri="{FF2B5EF4-FFF2-40B4-BE49-F238E27FC236}">
                <a16:creationId xmlns:a16="http://schemas.microsoft.com/office/drawing/2014/main" id="{8E28632E-9BCC-4640-BF7F-7F9E4B5D8D44}"/>
              </a:ext>
            </a:extLst>
          </p:cNvPr>
          <p:cNvSpPr txBox="1"/>
          <p:nvPr/>
        </p:nvSpPr>
        <p:spPr>
          <a:xfrm>
            <a:off x="8659131" y="6501300"/>
            <a:ext cx="3528883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15146752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sp>
        <p:nvSpPr>
          <p:cNvPr id="14" name="Google Shape;416;p74">
            <a:extLst>
              <a:ext uri="{FF2B5EF4-FFF2-40B4-BE49-F238E27FC236}">
                <a16:creationId xmlns:a16="http://schemas.microsoft.com/office/drawing/2014/main" id="{EF16C2A3-712C-4E69-BDFC-2C6003B18C26}"/>
              </a:ext>
            </a:extLst>
          </p:cNvPr>
          <p:cNvSpPr txBox="1">
            <a:spLocks/>
          </p:cNvSpPr>
          <p:nvPr/>
        </p:nvSpPr>
        <p:spPr>
          <a:xfrm>
            <a:off x="1682122" y="715105"/>
            <a:ext cx="9160500" cy="8805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400"/>
              <a:t>Avg Pooling in Action</a:t>
            </a:r>
          </a:p>
        </p:txBody>
      </p:sp>
      <p:sp>
        <p:nvSpPr>
          <p:cNvPr id="15" name="Google Shape;417;p74">
            <a:extLst>
              <a:ext uri="{FF2B5EF4-FFF2-40B4-BE49-F238E27FC236}">
                <a16:creationId xmlns:a16="http://schemas.microsoft.com/office/drawing/2014/main" id="{B8D30589-C564-44A3-9EA2-259751A444A3}"/>
              </a:ext>
            </a:extLst>
          </p:cNvPr>
          <p:cNvSpPr txBox="1"/>
          <p:nvPr/>
        </p:nvSpPr>
        <p:spPr>
          <a:xfrm>
            <a:off x="8520479" y="6501300"/>
            <a:ext cx="3671521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2"/>
              </a:rPr>
              <a:t>https://github.com/vdumoulin/conv_arithmetic</a:t>
            </a:r>
            <a:r>
              <a:rPr lang="en" sz="1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 b="1"/>
          </a:p>
        </p:txBody>
      </p:sp>
      <p:pic>
        <p:nvPicPr>
          <p:cNvPr id="16" name="Google Shape;418;p74">
            <a:extLst>
              <a:ext uri="{FF2B5EF4-FFF2-40B4-BE49-F238E27FC236}">
                <a16:creationId xmlns:a16="http://schemas.microsoft.com/office/drawing/2014/main" id="{24891DA6-9F2C-470C-A2AB-5F03F0BFE7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571" y="1917189"/>
            <a:ext cx="7823602" cy="4225706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1946169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9" name="Google Shape;424;p75" descr="Shape 719">
            <a:extLst>
              <a:ext uri="{FF2B5EF4-FFF2-40B4-BE49-F238E27FC236}">
                <a16:creationId xmlns:a16="http://schemas.microsoft.com/office/drawing/2014/main" id="{C23CA2C6-6205-41D1-A78D-CD79F371790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2212" y="2160453"/>
            <a:ext cx="10240319" cy="39574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25;p75">
            <a:extLst>
              <a:ext uri="{FF2B5EF4-FFF2-40B4-BE49-F238E27FC236}">
                <a16:creationId xmlns:a16="http://schemas.microsoft.com/office/drawing/2014/main" id="{33A6F5C6-BE63-4E42-A232-CD918B438D27}"/>
              </a:ext>
            </a:extLst>
          </p:cNvPr>
          <p:cNvSpPr txBox="1"/>
          <p:nvPr/>
        </p:nvSpPr>
        <p:spPr>
          <a:xfrm>
            <a:off x="7193602" y="6529062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lang="en" sz="14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http://parse.ele.tue.nl/cluster/2/CNNArchitecture.jpg</a:t>
            </a:r>
            <a:r>
              <a:rPr lang="en" sz="1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b="1"/>
          </a:p>
        </p:txBody>
      </p:sp>
      <p:sp>
        <p:nvSpPr>
          <p:cNvPr id="12" name="Google Shape;423;p75">
            <a:extLst>
              <a:ext uri="{FF2B5EF4-FFF2-40B4-BE49-F238E27FC236}">
                <a16:creationId xmlns:a16="http://schemas.microsoft.com/office/drawing/2014/main" id="{C704A770-0D48-490B-BF46-DF2C2273E16B}"/>
              </a:ext>
            </a:extLst>
          </p:cNvPr>
          <p:cNvSpPr txBox="1">
            <a:spLocks/>
          </p:cNvSpPr>
          <p:nvPr/>
        </p:nvSpPr>
        <p:spPr>
          <a:xfrm>
            <a:off x="1515750" y="71353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75" tIns="26775" rIns="26775" bIns="26775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Gill Sans"/>
              <a:buNone/>
            </a:pPr>
            <a:r>
              <a:rPr lang="en-US" sz="40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4153198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sp>
        <p:nvSpPr>
          <p:cNvPr id="9" name="Google Shape;430;p76">
            <a:extLst>
              <a:ext uri="{FF2B5EF4-FFF2-40B4-BE49-F238E27FC236}">
                <a16:creationId xmlns:a16="http://schemas.microsoft.com/office/drawing/2014/main" id="{173F6758-E802-46B3-9E8A-51EFC6422DDD}"/>
              </a:ext>
            </a:extLst>
          </p:cNvPr>
          <p:cNvSpPr txBox="1">
            <a:spLocks/>
          </p:cNvSpPr>
          <p:nvPr/>
        </p:nvSpPr>
        <p:spPr>
          <a:xfrm>
            <a:off x="1610887" y="473626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6775" tIns="26775" rIns="26775" bIns="26775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Gill Sans"/>
              <a:buNone/>
            </a:pPr>
            <a:r>
              <a:rPr lang="en-US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 lang="en-US"/>
          </a:p>
        </p:txBody>
      </p:sp>
      <p:sp>
        <p:nvSpPr>
          <p:cNvPr id="10" name="Google Shape;431;p76">
            <a:extLst>
              <a:ext uri="{FF2B5EF4-FFF2-40B4-BE49-F238E27FC236}">
                <a16:creationId xmlns:a16="http://schemas.microsoft.com/office/drawing/2014/main" id="{6DDFCBE2-940C-4775-81D5-4BB30010C825}"/>
              </a:ext>
            </a:extLst>
          </p:cNvPr>
          <p:cNvSpPr txBox="1"/>
          <p:nvPr/>
        </p:nvSpPr>
        <p:spPr>
          <a:xfrm>
            <a:off x="4039298" y="6646500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100" b="1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https://ireneli.eu/2016/02/03/deep-learning-05-talk-about-convolutional-neural-network%EF%BC%88cnn%EF%BC%89/</a:t>
            </a:r>
            <a:r>
              <a:rPr lang="en" sz="11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b="1" dirty="0"/>
          </a:p>
        </p:txBody>
      </p:sp>
      <p:pic>
        <p:nvPicPr>
          <p:cNvPr id="11" name="Google Shape;432;p76" descr="Image">
            <a:extLst>
              <a:ext uri="{FF2B5EF4-FFF2-40B4-BE49-F238E27FC236}">
                <a16:creationId xmlns:a16="http://schemas.microsoft.com/office/drawing/2014/main" id="{4AA26A87-1E1F-41A9-ABCA-9D749FD398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584" y="1925658"/>
            <a:ext cx="10369106" cy="3896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4239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FFD50-2D12-46D6-8540-EE3B389E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7" y="650938"/>
            <a:ext cx="10594130" cy="608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8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14263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1-4 ML Workspace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딥러닝 통합 개발 환경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02D7223-0780-4110-AECD-B4986D0F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2" y="1403458"/>
            <a:ext cx="6766242" cy="4350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AD64E6-769C-47BF-86D6-2B7A52D8C7EA}"/>
              </a:ext>
            </a:extLst>
          </p:cNvPr>
          <p:cNvSpPr txBox="1"/>
          <p:nvPr/>
        </p:nvSpPr>
        <p:spPr>
          <a:xfrm>
            <a:off x="4142631" y="92064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도커 사용해서 딥러닝 개발 환경을 웹서버로 띄운다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2FDBA399-B241-4975-B6CF-2D8051293A0C}"/>
              </a:ext>
            </a:extLst>
          </p:cNvPr>
          <p:cNvSpPr/>
          <p:nvPr/>
        </p:nvSpPr>
        <p:spPr>
          <a:xfrm rot="10800000">
            <a:off x="5873595" y="4643289"/>
            <a:ext cx="376844" cy="4441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06F69-5A8E-428F-8F7E-1C7FD610B494}"/>
              </a:ext>
            </a:extLst>
          </p:cNvPr>
          <p:cNvSpPr txBox="1"/>
          <p:nvPr/>
        </p:nvSpPr>
        <p:spPr>
          <a:xfrm>
            <a:off x="4326927" y="5186070"/>
            <a:ext cx="37912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도커 컨테이너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개인 개발 환경을 서비스 해주는 가상 컴퓨터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리눅스 커널을 통해 서비스됨으로 가상환경 운용에 대한 오버헤드가 적다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76BC0B6-68AF-49B9-B392-54B7F0DD5646}"/>
              </a:ext>
            </a:extLst>
          </p:cNvPr>
          <p:cNvSpPr/>
          <p:nvPr/>
        </p:nvSpPr>
        <p:spPr>
          <a:xfrm>
            <a:off x="3704133" y="1634698"/>
            <a:ext cx="376844" cy="33580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7E425-170D-4C92-871A-83084767950C}"/>
              </a:ext>
            </a:extLst>
          </p:cNvPr>
          <p:cNvSpPr txBox="1"/>
          <p:nvPr/>
        </p:nvSpPr>
        <p:spPr>
          <a:xfrm>
            <a:off x="2166119" y="995118"/>
            <a:ext cx="370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도커 이미지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가상 컴퓨터에 대한 정보가 담긴 저장 파일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06CB4F8-5B48-4ECD-A797-EFB5EE236F85}"/>
              </a:ext>
            </a:extLst>
          </p:cNvPr>
          <p:cNvSpPr/>
          <p:nvPr/>
        </p:nvSpPr>
        <p:spPr>
          <a:xfrm>
            <a:off x="1076742" y="1488630"/>
            <a:ext cx="376844" cy="33580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12530-521F-4696-9B54-082E1BA904B7}"/>
              </a:ext>
            </a:extLst>
          </p:cNvPr>
          <p:cNvSpPr txBox="1"/>
          <p:nvPr/>
        </p:nvSpPr>
        <p:spPr>
          <a:xfrm>
            <a:off x="166252" y="868646"/>
            <a:ext cx="199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다운로드 가능한 도커 이미지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6BC90B-5C00-448D-9E26-EE67D340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282" y="933266"/>
            <a:ext cx="2076450" cy="138112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C6FE50-F383-4F03-89FC-8BD29F3BB80E}"/>
              </a:ext>
            </a:extLst>
          </p:cNvPr>
          <p:cNvGrpSpPr/>
          <p:nvPr/>
        </p:nvGrpSpPr>
        <p:grpSpPr>
          <a:xfrm>
            <a:off x="10630299" y="5438440"/>
            <a:ext cx="376067" cy="486294"/>
            <a:chOff x="9944794" y="2866505"/>
            <a:chExt cx="376067" cy="486294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EE0BF5EF-AF2A-4620-A17B-F269A16EFAAE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712397C-468F-4B4C-8491-19EC1A19392F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C82B04-00CD-4E78-AD87-75E7A01341EA}"/>
              </a:ext>
            </a:extLst>
          </p:cNvPr>
          <p:cNvGrpSpPr/>
          <p:nvPr/>
        </p:nvGrpSpPr>
        <p:grpSpPr>
          <a:xfrm>
            <a:off x="8659152" y="5638560"/>
            <a:ext cx="376067" cy="486294"/>
            <a:chOff x="9944794" y="2866505"/>
            <a:chExt cx="376067" cy="486294"/>
          </a:xfrm>
        </p:grpSpPr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DD784999-4911-4801-964F-386F27A2F97E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FBB4E4-1D05-4844-8819-F4FF3460646C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BA66C42-5445-4891-94D5-825622E803D7}"/>
              </a:ext>
            </a:extLst>
          </p:cNvPr>
          <p:cNvGrpSpPr/>
          <p:nvPr/>
        </p:nvGrpSpPr>
        <p:grpSpPr>
          <a:xfrm>
            <a:off x="9656948" y="5881707"/>
            <a:ext cx="376067" cy="486294"/>
            <a:chOff x="9944794" y="2866505"/>
            <a:chExt cx="376067" cy="486294"/>
          </a:xfrm>
        </p:grpSpPr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01CB7031-7994-4875-B339-1E48D52F0EEC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89E6D64-28E7-4ADC-B062-275412078F02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CDDA8-D91D-4DA3-A8DB-B980D83F6DC9}"/>
              </a:ext>
            </a:extLst>
          </p:cNvPr>
          <p:cNvSpPr txBox="1"/>
          <p:nvPr/>
        </p:nvSpPr>
        <p:spPr>
          <a:xfrm>
            <a:off x="8435052" y="6180009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#1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009FD-0CDF-44F1-B394-0234509B649F}"/>
              </a:ext>
            </a:extLst>
          </p:cNvPr>
          <p:cNvSpPr txBox="1"/>
          <p:nvPr/>
        </p:nvSpPr>
        <p:spPr>
          <a:xfrm>
            <a:off x="9432848" y="645700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#2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D6FA79-F6E5-4547-A833-B7ADE2CBE637}"/>
              </a:ext>
            </a:extLst>
          </p:cNvPr>
          <p:cNvSpPr txBox="1"/>
          <p:nvPr/>
        </p:nvSpPr>
        <p:spPr>
          <a:xfrm>
            <a:off x="10403795" y="596275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#3</a:t>
            </a:r>
            <a:endParaRPr lang="ko-KR" altLang="en-US" sz="1200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34B76C-8B57-49FD-A0FE-B22095CC4729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847185" y="4758203"/>
            <a:ext cx="545362" cy="880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274AB20-6DC8-474B-99FB-42A3C47A776B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9392547" y="4758203"/>
            <a:ext cx="452434" cy="1123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15CB88-65B3-42DC-A5AC-D4F7B8C65CA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9392547" y="4758203"/>
            <a:ext cx="1311164" cy="727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87D9D7-B772-424A-BFB6-84E418A2D338}"/>
              </a:ext>
            </a:extLst>
          </p:cNvPr>
          <p:cNvSpPr txBox="1"/>
          <p:nvPr/>
        </p:nvSpPr>
        <p:spPr>
          <a:xfrm>
            <a:off x="8705141" y="4976254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2511B4-5E05-465F-BFAD-F153152561C5}"/>
              </a:ext>
            </a:extLst>
          </p:cNvPr>
          <p:cNvSpPr txBox="1"/>
          <p:nvPr/>
        </p:nvSpPr>
        <p:spPr>
          <a:xfrm>
            <a:off x="9224443" y="5401571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9102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2405BE-C15F-4503-82BE-FB31663F186B}"/>
              </a:ext>
            </a:extLst>
          </p:cNvPr>
          <p:cNvSpPr txBox="1"/>
          <p:nvPr/>
        </p:nvSpPr>
        <p:spPr>
          <a:xfrm>
            <a:off x="10089965" y="499713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9103</a:t>
            </a:r>
            <a:endParaRPr lang="ko-KR" altLang="en-US" sz="1200" b="1" dirty="0"/>
          </a:p>
        </p:txBody>
      </p:sp>
      <p:pic>
        <p:nvPicPr>
          <p:cNvPr id="36" name="Picture 2" descr="라우터 무료 아이콘 의 Coreui Free">
            <a:extLst>
              <a:ext uri="{FF2B5EF4-FFF2-40B4-BE49-F238E27FC236}">
                <a16:creationId xmlns:a16="http://schemas.microsoft.com/office/drawing/2014/main" id="{BFFCE784-33FC-4519-9A1B-81E629BD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16" y="4083957"/>
            <a:ext cx="719657" cy="7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74CF7A4-0D2C-4617-9B16-5D61A2E919E3}"/>
              </a:ext>
            </a:extLst>
          </p:cNvPr>
          <p:cNvSpPr txBox="1"/>
          <p:nvPr/>
        </p:nvSpPr>
        <p:spPr>
          <a:xfrm>
            <a:off x="9965471" y="3702690"/>
            <a:ext cx="217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공유기</a:t>
            </a:r>
            <a:r>
              <a:rPr lang="en-US" altLang="ko-KR" b="1" dirty="0"/>
              <a:t>(</a:t>
            </a:r>
            <a:r>
              <a:rPr lang="ko-KR" altLang="en-US" b="1" dirty="0"/>
              <a:t>라우터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prsever.iptime.org</a:t>
            </a:r>
            <a:endParaRPr lang="ko-KR" altLang="en-US" b="1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28F79647-0912-4A7F-942B-CB74B938FF3F}"/>
              </a:ext>
            </a:extLst>
          </p:cNvPr>
          <p:cNvSpPr/>
          <p:nvPr/>
        </p:nvSpPr>
        <p:spPr>
          <a:xfrm rot="9384449">
            <a:off x="9684525" y="4384967"/>
            <a:ext cx="376067" cy="216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6B74F-B85B-4208-854C-48DD2269B337}"/>
              </a:ext>
            </a:extLst>
          </p:cNvPr>
          <p:cNvSpPr txBox="1"/>
          <p:nvPr/>
        </p:nvSpPr>
        <p:spPr>
          <a:xfrm>
            <a:off x="7782970" y="2436356"/>
            <a:ext cx="119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00FF00"/>
                </a:highlight>
              </a:rPr>
              <a:t>#1 </a:t>
            </a:r>
            <a:r>
              <a:rPr lang="ko-KR" altLang="en-US" sz="1400" dirty="0">
                <a:highlight>
                  <a:srgbClr val="00FF00"/>
                </a:highlight>
              </a:rPr>
              <a:t>컨테이너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F92759-C75E-429C-B7C4-EB5982D116EF}"/>
              </a:ext>
            </a:extLst>
          </p:cNvPr>
          <p:cNvSpPr txBox="1"/>
          <p:nvPr/>
        </p:nvSpPr>
        <p:spPr>
          <a:xfrm>
            <a:off x="8890052" y="2439446"/>
            <a:ext cx="119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00FF00"/>
                </a:highlight>
              </a:rPr>
              <a:t>#2 </a:t>
            </a:r>
            <a:r>
              <a:rPr lang="ko-KR" altLang="en-US" sz="1400" dirty="0">
                <a:highlight>
                  <a:srgbClr val="00FF00"/>
                </a:highlight>
              </a:rPr>
              <a:t>컨테이너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EF7F4F-DEDD-4969-A5FE-08A639444810}"/>
              </a:ext>
            </a:extLst>
          </p:cNvPr>
          <p:cNvSpPr txBox="1"/>
          <p:nvPr/>
        </p:nvSpPr>
        <p:spPr>
          <a:xfrm>
            <a:off x="10062790" y="2427511"/>
            <a:ext cx="119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00FF00"/>
                </a:highlight>
              </a:rPr>
              <a:t>#3 </a:t>
            </a:r>
            <a:r>
              <a:rPr lang="ko-KR" altLang="en-US" sz="1400" dirty="0">
                <a:highlight>
                  <a:srgbClr val="00FF00"/>
                </a:highlight>
              </a:rPr>
              <a:t>컨테이너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7B866F-8D9E-4A29-9BB4-0BCA1EE7687D}"/>
              </a:ext>
            </a:extLst>
          </p:cNvPr>
          <p:cNvSpPr txBox="1"/>
          <p:nvPr/>
        </p:nvSpPr>
        <p:spPr>
          <a:xfrm>
            <a:off x="8479514" y="665405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접속 포트</a:t>
            </a:r>
            <a:r>
              <a:rPr lang="en-US" altLang="ko-KR" b="1" dirty="0"/>
              <a:t>: 9100</a:t>
            </a:r>
            <a:endParaRPr lang="ko-KR" altLang="en-US" b="1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70B8AA1-8476-4DFE-82B4-4AC3D215F1DE}"/>
              </a:ext>
            </a:extLst>
          </p:cNvPr>
          <p:cNvCxnSpPr>
            <a:cxnSpLocks/>
            <a:stCxn id="36" idx="0"/>
            <a:endCxn id="15" idx="2"/>
          </p:cNvCxnSpPr>
          <p:nvPr/>
        </p:nvCxnSpPr>
        <p:spPr>
          <a:xfrm flipH="1" flipV="1">
            <a:off x="8379990" y="2744133"/>
            <a:ext cx="972655" cy="13398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3ACBCE9-E8A8-41A0-B53A-4B3A8E5C5CEF}"/>
              </a:ext>
            </a:extLst>
          </p:cNvPr>
          <p:cNvCxnSpPr>
            <a:cxnSpLocks/>
            <a:stCxn id="36" idx="0"/>
            <a:endCxn id="39" idx="2"/>
          </p:cNvCxnSpPr>
          <p:nvPr/>
        </p:nvCxnSpPr>
        <p:spPr>
          <a:xfrm flipV="1">
            <a:off x="9352645" y="2747223"/>
            <a:ext cx="134427" cy="1336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956D19F-25AD-43A0-8FE7-FD9D84B11214}"/>
              </a:ext>
            </a:extLst>
          </p:cNvPr>
          <p:cNvCxnSpPr>
            <a:cxnSpLocks/>
            <a:stCxn id="36" idx="0"/>
            <a:endCxn id="40" idx="2"/>
          </p:cNvCxnSpPr>
          <p:nvPr/>
        </p:nvCxnSpPr>
        <p:spPr>
          <a:xfrm flipV="1">
            <a:off x="9352645" y="2735288"/>
            <a:ext cx="1307165" cy="1348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7F4B16-9137-4BDF-8B82-99739DF417D4}"/>
              </a:ext>
            </a:extLst>
          </p:cNvPr>
          <p:cNvSpPr txBox="1"/>
          <p:nvPr/>
        </p:nvSpPr>
        <p:spPr>
          <a:xfrm>
            <a:off x="8433271" y="344012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</a:t>
            </a:r>
            <a:endParaRPr lang="ko-KR" altLang="en-US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B17776-16E4-4EB6-9CEA-9E3F97C1EE8E}"/>
              </a:ext>
            </a:extLst>
          </p:cNvPr>
          <p:cNvSpPr txBox="1"/>
          <p:nvPr/>
        </p:nvSpPr>
        <p:spPr>
          <a:xfrm>
            <a:off x="8977010" y="3002061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9102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2721B5-B7E0-4A33-B8BD-60136AEFA143}"/>
              </a:ext>
            </a:extLst>
          </p:cNvPr>
          <p:cNvSpPr txBox="1"/>
          <p:nvPr/>
        </p:nvSpPr>
        <p:spPr>
          <a:xfrm>
            <a:off x="9761145" y="292223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9103</a:t>
            </a:r>
            <a:endParaRPr lang="ko-KR" altLang="en-US" sz="1200" b="1" dirty="0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EF0EE22C-22B6-4707-9BE1-858DAE811CB8}"/>
              </a:ext>
            </a:extLst>
          </p:cNvPr>
          <p:cNvSpPr/>
          <p:nvPr/>
        </p:nvSpPr>
        <p:spPr>
          <a:xfrm rot="19880626">
            <a:off x="7934237" y="1853997"/>
            <a:ext cx="156318" cy="5486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99B94C-C827-4D74-B493-CA7B6AF04668}"/>
              </a:ext>
            </a:extLst>
          </p:cNvPr>
          <p:cNvSpPr txBox="1"/>
          <p:nvPr/>
        </p:nvSpPr>
        <p:spPr>
          <a:xfrm>
            <a:off x="6882562" y="1280703"/>
            <a:ext cx="195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ML Workspace </a:t>
            </a:r>
            <a:r>
              <a:rPr lang="ko-KR" altLang="en-US" dirty="0">
                <a:solidFill>
                  <a:srgbClr val="FF0000"/>
                </a:solidFill>
              </a:rPr>
              <a:t>컨테이너</a:t>
            </a:r>
          </a:p>
        </p:txBody>
      </p:sp>
    </p:spTree>
    <p:extLst>
      <p:ext uri="{BB962C8B-B14F-4D97-AF65-F5344CB8AC3E}">
        <p14:creationId xmlns:p14="http://schemas.microsoft.com/office/powerpoint/2010/main" val="36546224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5013907" y="554815"/>
              <a:ext cx="7174108" cy="0"/>
              <a:chOff x="2083798" y="548680"/>
              <a:chExt cx="7060203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2442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807859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영상처리를 위한 딥러닝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Convolutional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Neural Network (CNN)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8111180" y="104294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 </a:t>
            </a:r>
            <a:r>
              <a:rPr lang="ko-KR" altLang="en-US" dirty="0"/>
              <a:t>기초 개념</a:t>
            </a:r>
          </a:p>
        </p:txBody>
      </p:sp>
      <p:pic>
        <p:nvPicPr>
          <p:cNvPr id="1026" name="Picture 2" descr="Convolutional Neural Networks | Machine Learning Tutorial">
            <a:extLst>
              <a:ext uri="{FF2B5EF4-FFF2-40B4-BE49-F238E27FC236}">
                <a16:creationId xmlns:a16="http://schemas.microsoft.com/office/drawing/2014/main" id="{F086C2B4-9B19-401E-A80C-63FCEA9E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77920"/>
            <a:ext cx="7927597" cy="628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A5269C-D62E-4F36-9A96-62AB4CD3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044" y="1048006"/>
            <a:ext cx="1526419" cy="1444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C28FD1-A637-4A3D-AEC2-C9F2EB29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041" y="3519736"/>
            <a:ext cx="1078423" cy="1020556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86C55A6-E9E9-43FA-A591-F40321505FAF}"/>
              </a:ext>
            </a:extLst>
          </p:cNvPr>
          <p:cNvGraphicFramePr>
            <a:graphicFrameLocks noGrp="1"/>
          </p:cNvGraphicFramePr>
          <p:nvPr/>
        </p:nvGraphicFramePr>
        <p:xfrm>
          <a:off x="10797352" y="1554413"/>
          <a:ext cx="378429" cy="369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43">
                  <a:extLst>
                    <a:ext uri="{9D8B030D-6E8A-4147-A177-3AD203B41FA5}">
                      <a16:colId xmlns:a16="http://schemas.microsoft.com/office/drawing/2014/main" val="3200685132"/>
                    </a:ext>
                  </a:extLst>
                </a:gridCol>
                <a:gridCol w="126143">
                  <a:extLst>
                    <a:ext uri="{9D8B030D-6E8A-4147-A177-3AD203B41FA5}">
                      <a16:colId xmlns:a16="http://schemas.microsoft.com/office/drawing/2014/main" val="2327037553"/>
                    </a:ext>
                  </a:extLst>
                </a:gridCol>
                <a:gridCol w="126143">
                  <a:extLst>
                    <a:ext uri="{9D8B030D-6E8A-4147-A177-3AD203B41FA5}">
                      <a16:colId xmlns:a16="http://schemas.microsoft.com/office/drawing/2014/main" val="2186047365"/>
                    </a:ext>
                  </a:extLst>
                </a:gridCol>
              </a:tblGrid>
              <a:tr h="12311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985444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440502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938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97B04D-AA48-4DD3-8AAC-CB4FFF08A1DB}"/>
              </a:ext>
            </a:extLst>
          </p:cNvPr>
          <p:cNvSpPr txBox="1"/>
          <p:nvPr/>
        </p:nvSpPr>
        <p:spPr>
          <a:xfrm>
            <a:off x="10476325" y="2099718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3x3x1 </a:t>
            </a:r>
            <a:r>
              <a:rPr lang="ko-KR" altLang="en-US" sz="1400" b="1" dirty="0"/>
              <a:t>필터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edges</a:t>
            </a: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8DD3D-8766-4D49-98BE-123C16981B23}"/>
              </a:ext>
            </a:extLst>
          </p:cNvPr>
          <p:cNvSpPr txBox="1"/>
          <p:nvPr/>
        </p:nvSpPr>
        <p:spPr>
          <a:xfrm flipH="1">
            <a:off x="10189531" y="1504789"/>
            <a:ext cx="4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0A6CCC6-995F-453C-859D-C71C8B626228}"/>
              </a:ext>
            </a:extLst>
          </p:cNvPr>
          <p:cNvSpPr/>
          <p:nvPr/>
        </p:nvSpPr>
        <p:spPr>
          <a:xfrm>
            <a:off x="9056217" y="2893746"/>
            <a:ext cx="310072" cy="478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1B1C0-AAE2-4A46-8461-7DC25596FE88}"/>
              </a:ext>
            </a:extLst>
          </p:cNvPr>
          <p:cNvSpPr txBox="1"/>
          <p:nvPr/>
        </p:nvSpPr>
        <p:spPr>
          <a:xfrm>
            <a:off x="9368934" y="2944277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Conv + pooling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D06D1-7761-4880-9D27-4486EDAFB7FA}"/>
              </a:ext>
            </a:extLst>
          </p:cNvPr>
          <p:cNvSpPr txBox="1"/>
          <p:nvPr/>
        </p:nvSpPr>
        <p:spPr>
          <a:xfrm>
            <a:off x="8928964" y="24415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224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CAECF7-FD7C-4C78-AD38-A4DDE03B5600}"/>
              </a:ext>
            </a:extLst>
          </p:cNvPr>
          <p:cNvSpPr txBox="1"/>
          <p:nvPr/>
        </p:nvSpPr>
        <p:spPr>
          <a:xfrm>
            <a:off x="7828642" y="15855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224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247C620-F176-4E57-AAEB-C931047F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02" y="5658503"/>
            <a:ext cx="663894" cy="6282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0EC39C-1FBB-419D-85F2-D2C24ECC83B7}"/>
              </a:ext>
            </a:extLst>
          </p:cNvPr>
          <p:cNvSpPr txBox="1"/>
          <p:nvPr/>
        </p:nvSpPr>
        <p:spPr>
          <a:xfrm>
            <a:off x="9328844" y="5056066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Conv + pooling</a:t>
            </a:r>
            <a:endParaRPr lang="ko-KR" altLang="en-US" b="1" dirty="0"/>
          </a:p>
        </p:txBody>
      </p:sp>
      <p:graphicFrame>
        <p:nvGraphicFramePr>
          <p:cNvPr id="26" name="표 4">
            <a:extLst>
              <a:ext uri="{FF2B5EF4-FFF2-40B4-BE49-F238E27FC236}">
                <a16:creationId xmlns:a16="http://schemas.microsoft.com/office/drawing/2014/main" id="{47F5292A-A62E-4FDC-B918-9F7B1A8E27BE}"/>
              </a:ext>
            </a:extLst>
          </p:cNvPr>
          <p:cNvGraphicFramePr>
            <a:graphicFrameLocks noGrp="1"/>
          </p:cNvGraphicFramePr>
          <p:nvPr/>
        </p:nvGraphicFramePr>
        <p:xfrm>
          <a:off x="10653497" y="3771124"/>
          <a:ext cx="378429" cy="369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43">
                  <a:extLst>
                    <a:ext uri="{9D8B030D-6E8A-4147-A177-3AD203B41FA5}">
                      <a16:colId xmlns:a16="http://schemas.microsoft.com/office/drawing/2014/main" val="3200685132"/>
                    </a:ext>
                  </a:extLst>
                </a:gridCol>
                <a:gridCol w="126143">
                  <a:extLst>
                    <a:ext uri="{9D8B030D-6E8A-4147-A177-3AD203B41FA5}">
                      <a16:colId xmlns:a16="http://schemas.microsoft.com/office/drawing/2014/main" val="2327037553"/>
                    </a:ext>
                  </a:extLst>
                </a:gridCol>
                <a:gridCol w="126143">
                  <a:extLst>
                    <a:ext uri="{9D8B030D-6E8A-4147-A177-3AD203B41FA5}">
                      <a16:colId xmlns:a16="http://schemas.microsoft.com/office/drawing/2014/main" val="2186047365"/>
                    </a:ext>
                  </a:extLst>
                </a:gridCol>
              </a:tblGrid>
              <a:tr h="12311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985444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440502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93861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ADC74CA-40C6-43D0-8217-BF44C4659DD7}"/>
              </a:ext>
            </a:extLst>
          </p:cNvPr>
          <p:cNvSpPr txBox="1"/>
          <p:nvPr/>
        </p:nvSpPr>
        <p:spPr>
          <a:xfrm flipH="1">
            <a:off x="9850115" y="3761300"/>
            <a:ext cx="4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id="{84A11245-F322-4A24-A14A-02C351A3CCA0}"/>
              </a:ext>
            </a:extLst>
          </p:cNvPr>
          <p:cNvGraphicFramePr>
            <a:graphicFrameLocks noGrp="1"/>
          </p:cNvGraphicFramePr>
          <p:nvPr/>
        </p:nvGraphicFramePr>
        <p:xfrm>
          <a:off x="10287110" y="5698103"/>
          <a:ext cx="378429" cy="369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43">
                  <a:extLst>
                    <a:ext uri="{9D8B030D-6E8A-4147-A177-3AD203B41FA5}">
                      <a16:colId xmlns:a16="http://schemas.microsoft.com/office/drawing/2014/main" val="3200685132"/>
                    </a:ext>
                  </a:extLst>
                </a:gridCol>
                <a:gridCol w="126143">
                  <a:extLst>
                    <a:ext uri="{9D8B030D-6E8A-4147-A177-3AD203B41FA5}">
                      <a16:colId xmlns:a16="http://schemas.microsoft.com/office/drawing/2014/main" val="2327037553"/>
                    </a:ext>
                  </a:extLst>
                </a:gridCol>
                <a:gridCol w="126143">
                  <a:extLst>
                    <a:ext uri="{9D8B030D-6E8A-4147-A177-3AD203B41FA5}">
                      <a16:colId xmlns:a16="http://schemas.microsoft.com/office/drawing/2014/main" val="2186047365"/>
                    </a:ext>
                  </a:extLst>
                </a:gridCol>
              </a:tblGrid>
              <a:tr h="12311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985444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440502"/>
                  </a:ext>
                </a:extLst>
              </a:tr>
              <a:tr h="12311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19335" marR="19335" marT="9668" marB="9668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9386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6F96AE9F-E4B5-46EB-934C-AC2C39486712}"/>
              </a:ext>
            </a:extLst>
          </p:cNvPr>
          <p:cNvSpPr txBox="1"/>
          <p:nvPr/>
        </p:nvSpPr>
        <p:spPr>
          <a:xfrm flipH="1">
            <a:off x="9679289" y="5648479"/>
            <a:ext cx="4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*</a:t>
            </a:r>
            <a:endParaRPr lang="ko-KR" altLang="en-US" sz="3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0D7C7-7DC7-4DC4-8BA2-4D1579122EBA}"/>
              </a:ext>
            </a:extLst>
          </p:cNvPr>
          <p:cNvSpPr txBox="1"/>
          <p:nvPr/>
        </p:nvSpPr>
        <p:spPr>
          <a:xfrm>
            <a:off x="8910060" y="4484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112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1AE76C-7D6F-4D03-B30E-807E464E1AD0}"/>
              </a:ext>
            </a:extLst>
          </p:cNvPr>
          <p:cNvSpPr txBox="1"/>
          <p:nvPr/>
        </p:nvSpPr>
        <p:spPr>
          <a:xfrm>
            <a:off x="8114399" y="384534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112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351549-45A5-4575-9DC5-F8BECCD7711A}"/>
              </a:ext>
            </a:extLst>
          </p:cNvPr>
          <p:cNvSpPr txBox="1"/>
          <p:nvPr/>
        </p:nvSpPr>
        <p:spPr>
          <a:xfrm>
            <a:off x="9027115" y="62759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5E1F0-75AC-47EB-809B-CCA9E7427C6F}"/>
              </a:ext>
            </a:extLst>
          </p:cNvPr>
          <p:cNvSpPr txBox="1"/>
          <p:nvPr/>
        </p:nvSpPr>
        <p:spPr>
          <a:xfrm>
            <a:off x="8588876" y="57869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B6D0813-AE1A-4614-B10A-AA06A69BA329}"/>
              </a:ext>
            </a:extLst>
          </p:cNvPr>
          <p:cNvSpPr/>
          <p:nvPr/>
        </p:nvSpPr>
        <p:spPr>
          <a:xfrm>
            <a:off x="9134681" y="5064130"/>
            <a:ext cx="96172" cy="96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4BC0983-FFB4-41E1-840E-2A3A1E41D117}"/>
              </a:ext>
            </a:extLst>
          </p:cNvPr>
          <p:cNvSpPr/>
          <p:nvPr/>
        </p:nvSpPr>
        <p:spPr>
          <a:xfrm>
            <a:off x="9133249" y="5225802"/>
            <a:ext cx="96172" cy="96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614912D-D16C-4B00-8C1B-4116A3781F1D}"/>
              </a:ext>
            </a:extLst>
          </p:cNvPr>
          <p:cNvSpPr/>
          <p:nvPr/>
        </p:nvSpPr>
        <p:spPr>
          <a:xfrm>
            <a:off x="9133249" y="5387474"/>
            <a:ext cx="96172" cy="96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2DFB85-AEF0-4E1A-B7E2-5DB9F550213E}"/>
              </a:ext>
            </a:extLst>
          </p:cNvPr>
          <p:cNvSpPr txBox="1"/>
          <p:nvPr/>
        </p:nvSpPr>
        <p:spPr>
          <a:xfrm>
            <a:off x="9791720" y="4316606"/>
            <a:ext cx="208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3x3x1 </a:t>
            </a:r>
            <a:r>
              <a:rPr lang="ko-KR" altLang="en-US" sz="1400" b="1" dirty="0"/>
              <a:t>필터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Combination of edges</a:t>
            </a:r>
            <a:endParaRPr lang="ko-KR" altLang="en-US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31E535-3453-450C-AE5D-C7CB0908B32A}"/>
              </a:ext>
            </a:extLst>
          </p:cNvPr>
          <p:cNvSpPr txBox="1"/>
          <p:nvPr/>
        </p:nvSpPr>
        <p:spPr>
          <a:xfrm>
            <a:off x="9856247" y="6147029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3x3x1 </a:t>
            </a:r>
            <a:r>
              <a:rPr lang="ko-KR" altLang="en-US" sz="1400" b="1" dirty="0"/>
              <a:t>필터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Object models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096534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4542629" y="554815"/>
              <a:ext cx="7645386" cy="0"/>
              <a:chOff x="1620004" y="548680"/>
              <a:chExt cx="7523997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0004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1" y="5"/>
              <a:ext cx="5796794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3. MNIST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데이터셋 분류를 위한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CNN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예제 실습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5845023" y="92739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데이터셋에서 </a:t>
            </a:r>
            <a:r>
              <a:rPr lang="en-US" altLang="ko-KR" dirty="0"/>
              <a:t>CNN </a:t>
            </a:r>
            <a:r>
              <a:rPr lang="ko-KR" altLang="en-US" dirty="0"/>
              <a:t>실습 해보기</a:t>
            </a:r>
          </a:p>
        </p:txBody>
      </p:sp>
      <p:sp>
        <p:nvSpPr>
          <p:cNvPr id="9" name="Google Shape;312;p53">
            <a:extLst>
              <a:ext uri="{FF2B5EF4-FFF2-40B4-BE49-F238E27FC236}">
                <a16:creationId xmlns:a16="http://schemas.microsoft.com/office/drawing/2014/main" id="{126AC330-A405-4E9A-8569-48B03FA605CF}"/>
              </a:ext>
            </a:extLst>
          </p:cNvPr>
          <p:cNvSpPr txBox="1">
            <a:spLocks noGrp="1"/>
          </p:cNvSpPr>
          <p:nvPr/>
        </p:nvSpPr>
        <p:spPr>
          <a:xfrm>
            <a:off x="3369324" y="1896778"/>
            <a:ext cx="5453353" cy="239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sz="3600" b="1" dirty="0"/>
              <a:t>Study#4 </a:t>
            </a:r>
            <a:r>
              <a:rPr lang="ko-KR" altLang="en-US" sz="3600" b="1" dirty="0"/>
              <a:t>실습코드 확인</a:t>
            </a:r>
            <a:endParaRPr lang="en-US" altLang="ko-KR" sz="3600" b="1" dirty="0"/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lang="en-US" altLang="ko-KR" sz="2800" dirty="0"/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sz="2800" dirty="0"/>
              <a:t>3_MNIST_with_CNN.ipynb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3836399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4542629" y="554815"/>
              <a:ext cx="7645386" cy="0"/>
              <a:chOff x="1620004" y="548680"/>
              <a:chExt cx="7523997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0004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1" y="5"/>
              <a:ext cx="5796794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4. MNIST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데이터셋 분류를 위한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CNN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예제 실습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5845023" y="92739"/>
            <a:ext cx="415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PyTorch Zero to Training &amp; Evaluation</a:t>
            </a:r>
            <a:endParaRPr lang="ko-KR" altLang="en-US" dirty="0"/>
          </a:p>
        </p:txBody>
      </p:sp>
      <p:sp>
        <p:nvSpPr>
          <p:cNvPr id="16" name="Google Shape;312;p53">
            <a:extLst>
              <a:ext uri="{FF2B5EF4-FFF2-40B4-BE49-F238E27FC236}">
                <a16:creationId xmlns:a16="http://schemas.microsoft.com/office/drawing/2014/main" id="{440637C7-FCAF-4BC9-8C54-C0F467ED7006}"/>
              </a:ext>
            </a:extLst>
          </p:cNvPr>
          <p:cNvSpPr txBox="1">
            <a:spLocks noGrp="1"/>
          </p:cNvSpPr>
          <p:nvPr/>
        </p:nvSpPr>
        <p:spPr>
          <a:xfrm>
            <a:off x="2424896" y="636644"/>
            <a:ext cx="7048830" cy="6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sz="2800" b="1" dirty="0"/>
              <a:t>Study#4 </a:t>
            </a:r>
            <a:r>
              <a:rPr lang="ko-KR" altLang="en-US" sz="2800" b="1" dirty="0"/>
              <a:t>실습코드 확인 </a:t>
            </a:r>
            <a:r>
              <a:rPr lang="en-US" altLang="ko-KR" sz="2800" b="1" dirty="0"/>
              <a:t>: </a:t>
            </a:r>
            <a:r>
              <a:rPr lang="en-US" altLang="ko-KR" sz="2800" dirty="0"/>
              <a:t>4_FER-CNN.ipynb</a:t>
            </a:r>
            <a:endParaRPr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7C59D9-D4D5-4A31-BE56-3EFC52B68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44" y="1365109"/>
            <a:ext cx="8053049" cy="538512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698E07-F1A7-4B53-8283-ADA038F660B7}"/>
              </a:ext>
            </a:extLst>
          </p:cNvPr>
          <p:cNvSpPr/>
          <p:nvPr/>
        </p:nvSpPr>
        <p:spPr>
          <a:xfrm>
            <a:off x="2170843" y="1798876"/>
            <a:ext cx="6184593" cy="4951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00198C-ED50-4A21-B38A-6EBDB43D081B}"/>
              </a:ext>
            </a:extLst>
          </p:cNvPr>
          <p:cNvSpPr txBox="1"/>
          <p:nvPr/>
        </p:nvSpPr>
        <p:spPr>
          <a:xfrm>
            <a:off x="3106202" y="1397327"/>
            <a:ext cx="431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이번 실습에서 다루는 </a:t>
            </a:r>
            <a:r>
              <a:rPr lang="en-US" altLang="ko-KR" dirty="0">
                <a:solidFill>
                  <a:srgbClr val="FF0000"/>
                </a:solidFill>
              </a:rPr>
              <a:t>PyTorch </a:t>
            </a:r>
            <a:r>
              <a:rPr lang="ko-KR" altLang="en-US" dirty="0">
                <a:solidFill>
                  <a:srgbClr val="FF0000"/>
                </a:solidFill>
              </a:rPr>
              <a:t>사용범위</a:t>
            </a:r>
          </a:p>
        </p:txBody>
      </p:sp>
    </p:spTree>
    <p:extLst>
      <p:ext uri="{BB962C8B-B14F-4D97-AF65-F5344CB8AC3E}">
        <p14:creationId xmlns:p14="http://schemas.microsoft.com/office/powerpoint/2010/main" val="31912541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22" cy="577921"/>
            <a:chOff x="0" y="5"/>
            <a:chExt cx="12188022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2990671" y="554815"/>
              <a:ext cx="9197351" cy="0"/>
              <a:chOff x="92681" y="548680"/>
              <a:chExt cx="9051320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681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4159087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대학원에서 연구 방법과 방향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4209168" y="92738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 연구들을 이해하고 구현할 수 있는 능력과 연구 진행 방법</a:t>
            </a:r>
          </a:p>
        </p:txBody>
      </p:sp>
      <p:pic>
        <p:nvPicPr>
          <p:cNvPr id="13" name="Picture 2" descr="DenseNet — Organize everything I know documentation">
            <a:extLst>
              <a:ext uri="{FF2B5EF4-FFF2-40B4-BE49-F238E27FC236}">
                <a16:creationId xmlns:a16="http://schemas.microsoft.com/office/drawing/2014/main" id="{02E1296A-712E-49FC-97EC-00554C4CE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3"/>
          <a:stretch/>
        </p:blipFill>
        <p:spPr bwMode="auto">
          <a:xfrm>
            <a:off x="6852869" y="679809"/>
            <a:ext cx="5329351" cy="324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BAF7E6-24E3-436B-9CF2-049DEF992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188" y="4191851"/>
            <a:ext cx="5172323" cy="2609048"/>
          </a:xfrm>
          <a:prstGeom prst="rect">
            <a:avLst/>
          </a:prstGeom>
        </p:spPr>
      </p:pic>
      <p:pic>
        <p:nvPicPr>
          <p:cNvPr id="19" name="Picture 2" descr="DenseNet — Organize everything I know documentation">
            <a:extLst>
              <a:ext uri="{FF2B5EF4-FFF2-40B4-BE49-F238E27FC236}">
                <a16:creationId xmlns:a16="http://schemas.microsoft.com/office/drawing/2014/main" id="{A1D6E708-EA62-4B9D-BFD4-46A02368D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02"/>
          <a:stretch/>
        </p:blipFill>
        <p:spPr bwMode="auto">
          <a:xfrm>
            <a:off x="91354" y="3237893"/>
            <a:ext cx="6033985" cy="86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D8DAD-EC68-46B9-8F5E-8700653AA8D7}"/>
              </a:ext>
            </a:extLst>
          </p:cNvPr>
          <p:cNvSpPr txBox="1"/>
          <p:nvPr/>
        </p:nvSpPr>
        <p:spPr>
          <a:xfrm>
            <a:off x="-59155" y="3237893"/>
            <a:ext cx="721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Plain</a:t>
            </a:r>
          </a:p>
          <a:p>
            <a:pPr algn="ctr"/>
            <a:r>
              <a:rPr lang="en-US" altLang="ko-KR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or</a:t>
            </a:r>
          </a:p>
          <a:p>
            <a:pPr algn="ctr"/>
            <a:r>
              <a:rPr lang="en-US" altLang="ko-KR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Vanilla</a:t>
            </a:r>
            <a:endParaRPr lang="ko-KR" altLang="en-US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AC63356-3E79-468C-AFE6-F9C72BD004FD}"/>
              </a:ext>
            </a:extLst>
          </p:cNvPr>
          <p:cNvSpPr/>
          <p:nvPr/>
        </p:nvSpPr>
        <p:spPr>
          <a:xfrm>
            <a:off x="6167076" y="3319494"/>
            <a:ext cx="644056" cy="6677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312;p53">
            <a:extLst>
              <a:ext uri="{FF2B5EF4-FFF2-40B4-BE49-F238E27FC236}">
                <a16:creationId xmlns:a16="http://schemas.microsoft.com/office/drawing/2014/main" id="{C723D1A6-C346-4CCE-A7B2-DB845CAA04D7}"/>
              </a:ext>
            </a:extLst>
          </p:cNvPr>
          <p:cNvSpPr txBox="1">
            <a:spLocks noGrp="1"/>
          </p:cNvSpPr>
          <p:nvPr/>
        </p:nvSpPr>
        <p:spPr>
          <a:xfrm>
            <a:off x="58723" y="679809"/>
            <a:ext cx="6324058" cy="169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b="1" dirty="0"/>
              <a:t>최신 </a:t>
            </a:r>
            <a:r>
              <a:rPr lang="en-US" altLang="ko-KR" sz="2400" b="1" dirty="0"/>
              <a:t>Convolutional Neural Network </a:t>
            </a:r>
            <a:r>
              <a:rPr lang="ko-KR" altLang="en-US" sz="2400" b="1" dirty="0"/>
              <a:t>구조 스터디 </a:t>
            </a:r>
            <a:endParaRPr lang="en-US" altLang="ko-KR" sz="2400" b="1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lang="en-US" altLang="ko-KR" sz="2400" b="1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b="1" dirty="0"/>
              <a:t>실습 필수 </a:t>
            </a:r>
            <a:r>
              <a:rPr lang="en-US" altLang="ko-KR" sz="2400" b="1" dirty="0"/>
              <a:t>!!!</a:t>
            </a:r>
            <a:endParaRPr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FF5D58-BB25-4B54-82C3-7258842D1E15}"/>
              </a:ext>
            </a:extLst>
          </p:cNvPr>
          <p:cNvSpPr txBox="1"/>
          <p:nvPr/>
        </p:nvSpPr>
        <p:spPr>
          <a:xfrm>
            <a:off x="-1" y="6359662"/>
            <a:ext cx="711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추천 </a:t>
            </a:r>
            <a:r>
              <a:rPr lang="en-US" altLang="ko-KR" dirty="0"/>
              <a:t>github : </a:t>
            </a:r>
            <a:r>
              <a:rPr lang="ko-KR" altLang="en-US" dirty="0">
                <a:hlinkClick r:id="rId4"/>
              </a:rPr>
              <a:t>https://github.com/weiaicunzai/pytorch-cifar100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23694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22" cy="577921"/>
            <a:chOff x="0" y="5"/>
            <a:chExt cx="12188022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2990671" y="554815"/>
              <a:ext cx="9197351" cy="0"/>
              <a:chOff x="92681" y="548680"/>
              <a:chExt cx="9051320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681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4159087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대학원에서 연구 방법과 방향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4209168" y="92738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 연구들을 이해하고 구현할 수 있는 능력과 연구 진행 방법</a:t>
            </a:r>
          </a:p>
        </p:txBody>
      </p:sp>
      <p:sp>
        <p:nvSpPr>
          <p:cNvPr id="21" name="Google Shape;312;p53">
            <a:extLst>
              <a:ext uri="{FF2B5EF4-FFF2-40B4-BE49-F238E27FC236}">
                <a16:creationId xmlns:a16="http://schemas.microsoft.com/office/drawing/2014/main" id="{C723D1A6-C346-4CCE-A7B2-DB845CAA04D7}"/>
              </a:ext>
            </a:extLst>
          </p:cNvPr>
          <p:cNvSpPr txBox="1">
            <a:spLocks noGrp="1"/>
          </p:cNvSpPr>
          <p:nvPr/>
        </p:nvSpPr>
        <p:spPr>
          <a:xfrm>
            <a:off x="134224" y="604309"/>
            <a:ext cx="8498048" cy="57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b="1" dirty="0"/>
              <a:t>최신 </a:t>
            </a:r>
            <a:r>
              <a:rPr lang="en-US" altLang="ko-KR" sz="2400" b="1" dirty="0"/>
              <a:t>Convolutional Neural Network </a:t>
            </a:r>
            <a:r>
              <a:rPr lang="ko-KR" altLang="en-US" sz="2400" b="1" dirty="0"/>
              <a:t>구조 스터디</a:t>
            </a:r>
            <a:endParaRPr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FF5D58-BB25-4B54-82C3-7258842D1E15}"/>
              </a:ext>
            </a:extLst>
          </p:cNvPr>
          <p:cNvSpPr txBox="1"/>
          <p:nvPr/>
        </p:nvSpPr>
        <p:spPr>
          <a:xfrm>
            <a:off x="578839" y="1111487"/>
            <a:ext cx="99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유튜브에 올라와 있는 양질의 영상은 때로는 해당 논문을 읽는 것보다 효율적일 수 있음</a:t>
            </a:r>
            <a:endParaRPr lang="en-US" altLang="ko-KR" dirty="0"/>
          </a:p>
          <a:p>
            <a:r>
              <a:rPr lang="en-US" altLang="ko-KR" dirty="0"/>
              <a:t>(TF-KR Paper Reading </a:t>
            </a:r>
            <a:r>
              <a:rPr lang="ko-KR" altLang="en-US" dirty="0"/>
              <a:t>시리즈 추천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141E77-B57E-4752-B522-74D9F2A2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1" r="1332"/>
          <a:stretch/>
        </p:blipFill>
        <p:spPr>
          <a:xfrm>
            <a:off x="1691801" y="1760849"/>
            <a:ext cx="9163846" cy="50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2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22" cy="577921"/>
            <a:chOff x="0" y="5"/>
            <a:chExt cx="12188022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2990671" y="554815"/>
              <a:ext cx="9197351" cy="0"/>
              <a:chOff x="92681" y="548680"/>
              <a:chExt cx="9051320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681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4159087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대학원에서 연구 방법과 방향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4209168" y="92738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 연구들을 이해하고 구현할 수 있는 능력과 연구 진행 방법</a:t>
            </a:r>
          </a:p>
        </p:txBody>
      </p:sp>
      <p:sp>
        <p:nvSpPr>
          <p:cNvPr id="11" name="Google Shape;312;p53">
            <a:extLst>
              <a:ext uri="{FF2B5EF4-FFF2-40B4-BE49-F238E27FC236}">
                <a16:creationId xmlns:a16="http://schemas.microsoft.com/office/drawing/2014/main" id="{C4B3BF74-7BD7-4A82-8F94-0BDD0A1D0AAB}"/>
              </a:ext>
            </a:extLst>
          </p:cNvPr>
          <p:cNvSpPr txBox="1">
            <a:spLocks noGrp="1"/>
          </p:cNvSpPr>
          <p:nvPr/>
        </p:nvSpPr>
        <p:spPr>
          <a:xfrm>
            <a:off x="58722" y="564454"/>
            <a:ext cx="12042449" cy="148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sz="2000" b="1" dirty="0"/>
              <a:t>===== </a:t>
            </a:r>
            <a:r>
              <a:rPr lang="ko-KR" altLang="en-US" sz="2000" b="1" dirty="0"/>
              <a:t>중요</a:t>
            </a:r>
            <a:r>
              <a:rPr lang="en-US" altLang="ko-KR" sz="2000" b="1" dirty="0"/>
              <a:t>!! </a:t>
            </a:r>
            <a:r>
              <a:rPr lang="ko-KR" altLang="en-US" sz="2000" b="1" dirty="0"/>
              <a:t>최신 연구들 찾아보고 이해하는 방법 </a:t>
            </a:r>
            <a:r>
              <a:rPr lang="en-US" altLang="ko-KR" sz="2000" b="1" dirty="0"/>
              <a:t>=====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lang="en-US" altLang="ko-KR" sz="105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000" dirty="0"/>
              <a:t>실제 </a:t>
            </a:r>
            <a:r>
              <a:rPr lang="en-US" altLang="ko-KR" sz="2000" dirty="0"/>
              <a:t>Computer Vision Task(</a:t>
            </a:r>
            <a:r>
              <a:rPr lang="ko-KR" altLang="en-US" sz="2000" dirty="0"/>
              <a:t>연구 또는 과제</a:t>
            </a:r>
            <a:r>
              <a:rPr lang="en-US" altLang="ko-KR" sz="2000" dirty="0"/>
              <a:t>)</a:t>
            </a:r>
            <a:r>
              <a:rPr lang="ko-KR" altLang="en-US" sz="2000" dirty="0"/>
              <a:t>에 맞는 분야에</a:t>
            </a:r>
            <a:r>
              <a:rPr lang="en-US" altLang="ko-KR" sz="2000" dirty="0"/>
              <a:t> </a:t>
            </a:r>
            <a:r>
              <a:rPr lang="ko-KR" altLang="en-US" sz="2000" dirty="0"/>
              <a:t>대한 최신 연구 스터디</a:t>
            </a:r>
            <a:endParaRPr lang="en-US" altLang="ko-KR"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lang="en-US" altLang="ko-KR" sz="1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1400" dirty="0"/>
              <a:t>      우리 연구실은 주로 최신 기술을 응용하는 연구를 주로 다룬다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[</a:t>
            </a:r>
            <a:r>
              <a:rPr lang="ko-KR" altLang="en-US" sz="1400" dirty="0"/>
              <a:t>표정인식</a:t>
            </a:r>
            <a:r>
              <a:rPr lang="en-US" altLang="ko-KR" sz="1400" dirty="0"/>
              <a:t>, </a:t>
            </a:r>
            <a:r>
              <a:rPr lang="ko-KR" altLang="en-US" sz="1400" dirty="0"/>
              <a:t>생체신호분석</a:t>
            </a:r>
            <a:r>
              <a:rPr lang="en-US" altLang="ko-KR" sz="1100" dirty="0"/>
              <a:t>(</a:t>
            </a:r>
            <a:r>
              <a:rPr lang="ko-KR" altLang="en-US" sz="1100" dirty="0"/>
              <a:t>심박</a:t>
            </a:r>
            <a:r>
              <a:rPr lang="en-US" altLang="ko-KR" sz="1100" dirty="0"/>
              <a:t>, </a:t>
            </a:r>
            <a:r>
              <a:rPr lang="ko-KR" altLang="en-US" sz="1100" dirty="0"/>
              <a:t>호흡</a:t>
            </a:r>
            <a:r>
              <a:rPr lang="en-US" altLang="ko-KR" sz="1100" dirty="0"/>
              <a:t>, </a:t>
            </a:r>
            <a:r>
              <a:rPr lang="ko-KR" altLang="en-US" sz="1100" dirty="0"/>
              <a:t>동공</a:t>
            </a:r>
            <a:r>
              <a:rPr lang="en-US" altLang="ko-KR" sz="1100" dirty="0"/>
              <a:t>)</a:t>
            </a:r>
            <a:r>
              <a:rPr lang="en-US" altLang="ko-KR" sz="1400" dirty="0"/>
              <a:t>, </a:t>
            </a:r>
            <a:r>
              <a:rPr lang="ko-KR" altLang="en-US" sz="1400" dirty="0"/>
              <a:t>신원인식</a:t>
            </a:r>
            <a:r>
              <a:rPr lang="en-US" altLang="ko-KR" sz="1400" dirty="0"/>
              <a:t>, </a:t>
            </a:r>
            <a:r>
              <a:rPr lang="ko-KR" altLang="en-US" sz="1400" dirty="0"/>
              <a:t>멸종위기종 관리를 위한 객체 검출 등등</a:t>
            </a:r>
            <a:r>
              <a:rPr lang="en-US" altLang="ko-KR" sz="1400" dirty="0"/>
              <a:t>] </a:t>
            </a:r>
            <a:endParaRPr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F0E06F-BC73-4A03-BED9-DD83D06AA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2"/>
          <a:stretch/>
        </p:blipFill>
        <p:spPr>
          <a:xfrm>
            <a:off x="4668254" y="2093867"/>
            <a:ext cx="7367751" cy="45265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59FD7B-8660-4898-A154-58B8FD8C60EA}"/>
              </a:ext>
            </a:extLst>
          </p:cNvPr>
          <p:cNvSpPr txBox="1"/>
          <p:nvPr/>
        </p:nvSpPr>
        <p:spPr>
          <a:xfrm>
            <a:off x="8554941" y="6303190"/>
            <a:ext cx="3633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https://paperswithcode.com/sota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F6220-0343-42BD-934A-B1C0583A2CEE}"/>
              </a:ext>
            </a:extLst>
          </p:cNvPr>
          <p:cNvSpPr txBox="1"/>
          <p:nvPr/>
        </p:nvSpPr>
        <p:spPr>
          <a:xfrm>
            <a:off x="175269" y="2301350"/>
            <a:ext cx="4389097" cy="37548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altLang="ko-KR" sz="1800" dirty="0"/>
          </a:p>
          <a:p>
            <a:r>
              <a:rPr lang="ko-KR" altLang="en-US" sz="1800" dirty="0"/>
              <a:t>내가 생각하는 석사</a:t>
            </a:r>
            <a:r>
              <a:rPr lang="en-US" altLang="ko-KR" sz="1800" dirty="0"/>
              <a:t>/</a:t>
            </a:r>
            <a:r>
              <a:rPr lang="ko-KR" altLang="en-US" sz="1800" dirty="0"/>
              <a:t>박사 능력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1" dirty="0"/>
              <a:t>석사 졸업</a:t>
            </a:r>
            <a:endParaRPr lang="en-US" altLang="ko-KR" b="1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최신 기술을 이해하고 구현 가능하며 연구 분야에 응용 또는 새로운 알고리즘을 제안할 수 있는 사람</a:t>
            </a:r>
            <a:endParaRPr lang="en-US" altLang="ko-KR" sz="1600" dirty="0"/>
          </a:p>
          <a:p>
            <a:endParaRPr lang="en-US" altLang="ko-KR" b="1" dirty="0"/>
          </a:p>
          <a:p>
            <a:r>
              <a:rPr lang="ko-KR" altLang="en-US" b="1" dirty="0"/>
              <a:t>박사 졸업</a:t>
            </a:r>
            <a:endParaRPr lang="en-US" altLang="ko-KR" b="1" dirty="0"/>
          </a:p>
          <a:p>
            <a:r>
              <a:rPr lang="en-US" altLang="ko-KR" dirty="0"/>
              <a:t> </a:t>
            </a:r>
            <a:r>
              <a:rPr lang="en-US" altLang="ko-KR" sz="1800" dirty="0"/>
              <a:t>- </a:t>
            </a:r>
            <a:r>
              <a:rPr lang="ko-KR" altLang="en-US" sz="1600" dirty="0"/>
              <a:t>현재 기술의 문제점 및 한계를 정의할 수 있고 그에 맞는 솔루션을 제안할 수 있으며 최신 기술 응용 및 제안에 대한 연구를 독자적으로 수행할 수 있는 사람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0110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22" cy="577921"/>
            <a:chOff x="0" y="5"/>
            <a:chExt cx="12188022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2990671" y="554815"/>
              <a:ext cx="9197351" cy="0"/>
              <a:chOff x="92681" y="548680"/>
              <a:chExt cx="9051320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681" y="548680"/>
                <a:ext cx="2563434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4159087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대학원에서 연구 방법과 방향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F08F7A-40FE-4FD0-8CBD-9DB2DA6847B3}"/>
              </a:ext>
            </a:extLst>
          </p:cNvPr>
          <p:cNvSpPr txBox="1"/>
          <p:nvPr/>
        </p:nvSpPr>
        <p:spPr>
          <a:xfrm>
            <a:off x="4209168" y="92738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 연구들을 이해하고 구현할 수 있는 능력과 연구 진행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8087A7-CD02-4B8F-9BF1-3EE99E77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3" y="1621614"/>
            <a:ext cx="5976869" cy="8360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BA5AC6-7C03-4A89-9D18-BC852D7C4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3" y="2323462"/>
            <a:ext cx="5976870" cy="4316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0B521C-8B9F-4D5B-B89A-9DB698071267}"/>
              </a:ext>
            </a:extLst>
          </p:cNvPr>
          <p:cNvSpPr txBox="1"/>
          <p:nvPr/>
        </p:nvSpPr>
        <p:spPr>
          <a:xfrm>
            <a:off x="53864" y="1095103"/>
            <a:ext cx="12084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진로에 맞는 방향으로 스스로 공부하는 능력 </a:t>
            </a:r>
            <a:r>
              <a:rPr lang="en-US" altLang="ko-KR" sz="1800" dirty="0"/>
              <a:t>(</a:t>
            </a:r>
            <a:r>
              <a:rPr lang="ko-KR" altLang="en-US" sz="1800" dirty="0"/>
              <a:t>대기업 개발</a:t>
            </a:r>
            <a:r>
              <a:rPr lang="en-US" altLang="ko-KR" sz="1800" dirty="0"/>
              <a:t>, </a:t>
            </a:r>
            <a:r>
              <a:rPr lang="ko-KR" altLang="en-US" sz="1800" dirty="0"/>
              <a:t>대기업 연구</a:t>
            </a:r>
            <a:r>
              <a:rPr lang="en-US" altLang="ko-KR" sz="1800" dirty="0"/>
              <a:t>, </a:t>
            </a:r>
            <a:r>
              <a:rPr lang="ko-KR" altLang="en-US" sz="1800" dirty="0"/>
              <a:t>정부 출연 연구소 등등</a:t>
            </a:r>
            <a:r>
              <a:rPr lang="en-US" altLang="ko-KR" sz="1800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AB11E7-7CC4-420B-BAAF-B0FC0A126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786"/>
          <a:stretch/>
        </p:blipFill>
        <p:spPr>
          <a:xfrm>
            <a:off x="6435231" y="1474030"/>
            <a:ext cx="5449344" cy="52511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10EC3F3-1561-46D2-933D-4CFEE504C3B0}"/>
              </a:ext>
            </a:extLst>
          </p:cNvPr>
          <p:cNvSpPr txBox="1"/>
          <p:nvPr/>
        </p:nvSpPr>
        <p:spPr>
          <a:xfrm>
            <a:off x="3598445" y="612313"/>
            <a:ext cx="6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sz="1800" b="1" dirty="0"/>
              <a:t>=====</a:t>
            </a:r>
            <a:r>
              <a:rPr lang="ko-KR" altLang="en-US" sz="1800" b="1" dirty="0"/>
              <a:t>제일 중요</a:t>
            </a:r>
            <a:r>
              <a:rPr lang="en-US" altLang="ko-KR" sz="1800" b="1" dirty="0"/>
              <a:t>!! </a:t>
            </a:r>
            <a:r>
              <a:rPr lang="ko-KR" altLang="en-US" b="1" dirty="0"/>
              <a:t>진로에 맞게 진행</a:t>
            </a:r>
            <a:r>
              <a:rPr lang="en-US" altLang="ko-KR" sz="1800" b="1" dirty="0"/>
              <a:t>=====</a:t>
            </a:r>
          </a:p>
        </p:txBody>
      </p:sp>
    </p:spTree>
    <p:extLst>
      <p:ext uri="{BB962C8B-B14F-4D97-AF65-F5344CB8AC3E}">
        <p14:creationId xmlns:p14="http://schemas.microsoft.com/office/powerpoint/2010/main" val="19444252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7434D96C-3EFB-430B-95C7-F807A2857E4A}"/>
              </a:ext>
            </a:extLst>
          </p:cNvPr>
          <p:cNvSpPr txBox="1"/>
          <p:nvPr/>
        </p:nvSpPr>
        <p:spPr>
          <a:xfrm>
            <a:off x="1703512" y="1411929"/>
            <a:ext cx="8784976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PRLab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2021 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겨울 방학 스터디 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ML Workspace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환경기반 머신 러닝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끝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!</a:t>
            </a:r>
          </a:p>
          <a:p>
            <a:pPr algn="ctr">
              <a:lnSpc>
                <a:spcPct val="20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						PRLab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이건영</a:t>
            </a:r>
            <a:endParaRPr lang="ko-KR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DD53B7-1CB9-42AB-B8B6-BC8FBBEDF040}"/>
              </a:ext>
            </a:extLst>
          </p:cNvPr>
          <p:cNvGrpSpPr/>
          <p:nvPr/>
        </p:nvGrpSpPr>
        <p:grpSpPr>
          <a:xfrm flipV="1">
            <a:off x="1911850" y="1007766"/>
            <a:ext cx="8368299" cy="113835"/>
            <a:chOff x="395536" y="1340768"/>
            <a:chExt cx="8424936" cy="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F1BDED2-C262-4E33-91B0-2E90D94E44ED}"/>
                </a:ext>
              </a:extLst>
            </p:cNvPr>
            <p:cNvCxnSpPr/>
            <p:nvPr/>
          </p:nvCxnSpPr>
          <p:spPr>
            <a:xfrm>
              <a:off x="5796136" y="1340768"/>
              <a:ext cx="3024336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30CE077-8612-4028-B140-351B46962A77}"/>
                </a:ext>
              </a:extLst>
            </p:cNvPr>
            <p:cNvCxnSpPr/>
            <p:nvPr/>
          </p:nvCxnSpPr>
          <p:spPr>
            <a:xfrm>
              <a:off x="395536" y="1340768"/>
              <a:ext cx="54006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C2C5F9A-3E1F-4EDF-B789-8C38833B9D23}"/>
              </a:ext>
            </a:extLst>
          </p:cNvPr>
          <p:cNvSpPr txBox="1"/>
          <p:nvPr/>
        </p:nvSpPr>
        <p:spPr>
          <a:xfrm>
            <a:off x="2343994" y="3741558"/>
            <a:ext cx="7504012" cy="234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===============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목표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=================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연구실 리눅스 서버 사용법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(ML Workspace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웹서버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공유기 포트 포워딩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tensor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 모델 설계 및 학습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예제 실습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(Deep Learning with PyTorch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교재 및 실제 프로젝트 기반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"/>
                <a:ea typeface="나눔스퀘어" panose="020B0600000101010101"/>
              </a:rPr>
              <a:t>======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====</a:t>
            </a:r>
            <a:r>
              <a:rPr lang="en-US" altLang="ko-KR" b="1" dirty="0">
                <a:latin typeface="나눔"/>
                <a:ea typeface="나눔스퀘어" panose="020B0600000101010101"/>
              </a:rPr>
              <a:t>===============================</a:t>
            </a:r>
            <a:endParaRPr lang="en-US" altLang="ko-KR" sz="2000" b="1" dirty="0">
              <a:latin typeface="나눔"/>
              <a:ea typeface="나눔스퀘어" panose="020B0600000101010101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880D609-C087-4C34-8901-2A60882340AE}"/>
              </a:ext>
            </a:extLst>
          </p:cNvPr>
          <p:cNvGrpSpPr/>
          <p:nvPr/>
        </p:nvGrpSpPr>
        <p:grpSpPr>
          <a:xfrm flipH="1" flipV="1">
            <a:off x="1911850" y="3332244"/>
            <a:ext cx="8368299" cy="113835"/>
            <a:chOff x="395536" y="1340768"/>
            <a:chExt cx="8424936" cy="0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68DE4CF-E03F-4609-A2E0-BA10DCE42BFD}"/>
                </a:ext>
              </a:extLst>
            </p:cNvPr>
            <p:cNvCxnSpPr/>
            <p:nvPr/>
          </p:nvCxnSpPr>
          <p:spPr>
            <a:xfrm>
              <a:off x="5796136" y="1340768"/>
              <a:ext cx="3024336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8478F7A-2FB9-446C-B261-6B8855B35E48}"/>
                </a:ext>
              </a:extLst>
            </p:cNvPr>
            <p:cNvCxnSpPr/>
            <p:nvPr/>
          </p:nvCxnSpPr>
          <p:spPr>
            <a:xfrm>
              <a:off x="395536" y="1340768"/>
              <a:ext cx="54006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070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14263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1-4 ML Workspace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딥러닝 통합 개발 환경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AD64E6-769C-47BF-86D6-2B7A52D8C7EA}"/>
              </a:ext>
            </a:extLst>
          </p:cNvPr>
          <p:cNvSpPr txBox="1"/>
          <p:nvPr/>
        </p:nvSpPr>
        <p:spPr>
          <a:xfrm>
            <a:off x="4142631" y="92064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도커 사용해서 딥러닝 개발 환경을 웹서버로 띄운다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6BC90B-5C00-448D-9E26-EE67D340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62" y="1016206"/>
            <a:ext cx="2076450" cy="138112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C6FE50-F383-4F03-89FC-8BD29F3BB80E}"/>
              </a:ext>
            </a:extLst>
          </p:cNvPr>
          <p:cNvGrpSpPr/>
          <p:nvPr/>
        </p:nvGrpSpPr>
        <p:grpSpPr>
          <a:xfrm>
            <a:off x="9965279" y="5521380"/>
            <a:ext cx="376067" cy="486294"/>
            <a:chOff x="9944794" y="2866505"/>
            <a:chExt cx="376067" cy="486294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EE0BF5EF-AF2A-4620-A17B-F269A16EFAAE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712397C-468F-4B4C-8491-19EC1A19392F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C82B04-00CD-4E78-AD87-75E7A01341EA}"/>
              </a:ext>
            </a:extLst>
          </p:cNvPr>
          <p:cNvGrpSpPr/>
          <p:nvPr/>
        </p:nvGrpSpPr>
        <p:grpSpPr>
          <a:xfrm>
            <a:off x="7994132" y="5721500"/>
            <a:ext cx="376067" cy="486294"/>
            <a:chOff x="9944794" y="2866505"/>
            <a:chExt cx="376067" cy="486294"/>
          </a:xfrm>
        </p:grpSpPr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DD784999-4911-4801-964F-386F27A2F97E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FBB4E4-1D05-4844-8819-F4FF3460646C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BA66C42-5445-4891-94D5-825622E803D7}"/>
              </a:ext>
            </a:extLst>
          </p:cNvPr>
          <p:cNvGrpSpPr/>
          <p:nvPr/>
        </p:nvGrpSpPr>
        <p:grpSpPr>
          <a:xfrm>
            <a:off x="8991928" y="5964647"/>
            <a:ext cx="376067" cy="486294"/>
            <a:chOff x="9944794" y="2866505"/>
            <a:chExt cx="376067" cy="486294"/>
          </a:xfrm>
        </p:grpSpPr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01CB7031-7994-4875-B339-1E48D52F0EEC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89E6D64-28E7-4ADC-B062-275412078F02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CDDA8-D91D-4DA3-A8DB-B980D83F6DC9}"/>
              </a:ext>
            </a:extLst>
          </p:cNvPr>
          <p:cNvSpPr txBox="1"/>
          <p:nvPr/>
        </p:nvSpPr>
        <p:spPr>
          <a:xfrm>
            <a:off x="7770032" y="6262949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#1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009FD-0CDF-44F1-B394-0234509B649F}"/>
              </a:ext>
            </a:extLst>
          </p:cNvPr>
          <p:cNvSpPr txBox="1"/>
          <p:nvPr/>
        </p:nvSpPr>
        <p:spPr>
          <a:xfrm>
            <a:off x="8767828" y="653994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#2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D6FA79-F6E5-4547-A833-B7ADE2CBE637}"/>
              </a:ext>
            </a:extLst>
          </p:cNvPr>
          <p:cNvSpPr txBox="1"/>
          <p:nvPr/>
        </p:nvSpPr>
        <p:spPr>
          <a:xfrm>
            <a:off x="9738775" y="604569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#3</a:t>
            </a:r>
            <a:endParaRPr lang="ko-KR" altLang="en-US" sz="1200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34B76C-8B57-49FD-A0FE-B22095CC4729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182165" y="4841143"/>
            <a:ext cx="545362" cy="880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274AB20-6DC8-474B-99FB-42A3C47A776B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8727527" y="4841143"/>
            <a:ext cx="452434" cy="1123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15CB88-65B3-42DC-A5AC-D4F7B8C65CA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727527" y="4841143"/>
            <a:ext cx="1311164" cy="727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87D9D7-B772-424A-BFB6-84E418A2D338}"/>
              </a:ext>
            </a:extLst>
          </p:cNvPr>
          <p:cNvSpPr txBox="1"/>
          <p:nvPr/>
        </p:nvSpPr>
        <p:spPr>
          <a:xfrm>
            <a:off x="8040121" y="5059194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2511B4-5E05-465F-BFAD-F153152561C5}"/>
              </a:ext>
            </a:extLst>
          </p:cNvPr>
          <p:cNvSpPr txBox="1"/>
          <p:nvPr/>
        </p:nvSpPr>
        <p:spPr>
          <a:xfrm>
            <a:off x="8559423" y="5484511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9102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2405BE-C15F-4503-82BE-FB31663F186B}"/>
              </a:ext>
            </a:extLst>
          </p:cNvPr>
          <p:cNvSpPr txBox="1"/>
          <p:nvPr/>
        </p:nvSpPr>
        <p:spPr>
          <a:xfrm>
            <a:off x="9424945" y="508007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9103</a:t>
            </a:r>
            <a:endParaRPr lang="ko-KR" altLang="en-US" sz="1200" b="1" dirty="0"/>
          </a:p>
        </p:txBody>
      </p:sp>
      <p:pic>
        <p:nvPicPr>
          <p:cNvPr id="36" name="Picture 2" descr="라우터 무료 아이콘 의 Coreui Free">
            <a:extLst>
              <a:ext uri="{FF2B5EF4-FFF2-40B4-BE49-F238E27FC236}">
                <a16:creationId xmlns:a16="http://schemas.microsoft.com/office/drawing/2014/main" id="{BFFCE784-33FC-4519-9A1B-81E629BD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96" y="4166897"/>
            <a:ext cx="719657" cy="7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74CF7A4-0D2C-4617-9B16-5D61A2E919E3}"/>
              </a:ext>
            </a:extLst>
          </p:cNvPr>
          <p:cNvSpPr txBox="1"/>
          <p:nvPr/>
        </p:nvSpPr>
        <p:spPr>
          <a:xfrm>
            <a:off x="9424945" y="4221970"/>
            <a:ext cx="217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공유기</a:t>
            </a:r>
            <a:r>
              <a:rPr lang="en-US" altLang="ko-KR" b="1" dirty="0"/>
              <a:t>(</a:t>
            </a:r>
            <a:r>
              <a:rPr lang="ko-KR" altLang="en-US" b="1" dirty="0"/>
              <a:t>라우터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prsever.iptime.org</a:t>
            </a:r>
            <a:endParaRPr lang="ko-KR" altLang="en-US" b="1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28F79647-0912-4A7F-942B-CB74B938FF3F}"/>
              </a:ext>
            </a:extLst>
          </p:cNvPr>
          <p:cNvSpPr/>
          <p:nvPr/>
        </p:nvSpPr>
        <p:spPr>
          <a:xfrm rot="10800000">
            <a:off x="9078179" y="4552615"/>
            <a:ext cx="376067" cy="216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6B74F-B85B-4208-854C-48DD2269B337}"/>
              </a:ext>
            </a:extLst>
          </p:cNvPr>
          <p:cNvSpPr txBox="1"/>
          <p:nvPr/>
        </p:nvSpPr>
        <p:spPr>
          <a:xfrm>
            <a:off x="7117950" y="2519296"/>
            <a:ext cx="119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00FF00"/>
                </a:highlight>
              </a:rPr>
              <a:t>#1 </a:t>
            </a:r>
            <a:r>
              <a:rPr lang="ko-KR" altLang="en-US" sz="1400" dirty="0">
                <a:highlight>
                  <a:srgbClr val="00FF00"/>
                </a:highlight>
              </a:rPr>
              <a:t>컨테이너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F92759-C75E-429C-B7C4-EB5982D116EF}"/>
              </a:ext>
            </a:extLst>
          </p:cNvPr>
          <p:cNvSpPr txBox="1"/>
          <p:nvPr/>
        </p:nvSpPr>
        <p:spPr>
          <a:xfrm>
            <a:off x="8225032" y="2522386"/>
            <a:ext cx="119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00FF00"/>
                </a:highlight>
              </a:rPr>
              <a:t>#2 </a:t>
            </a:r>
            <a:r>
              <a:rPr lang="ko-KR" altLang="en-US" sz="1400" dirty="0">
                <a:highlight>
                  <a:srgbClr val="00FF00"/>
                </a:highlight>
              </a:rPr>
              <a:t>컨테이너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EF7F4F-DEDD-4969-A5FE-08A639444810}"/>
              </a:ext>
            </a:extLst>
          </p:cNvPr>
          <p:cNvSpPr txBox="1"/>
          <p:nvPr/>
        </p:nvSpPr>
        <p:spPr>
          <a:xfrm>
            <a:off x="9397770" y="2510451"/>
            <a:ext cx="119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00FF00"/>
                </a:highlight>
              </a:rPr>
              <a:t>#3 </a:t>
            </a:r>
            <a:r>
              <a:rPr lang="ko-KR" altLang="en-US" sz="1400" dirty="0">
                <a:highlight>
                  <a:srgbClr val="00FF00"/>
                </a:highlight>
              </a:rPr>
              <a:t>컨테이너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7B866F-8D9E-4A29-9BB4-0BCA1EE7687D}"/>
              </a:ext>
            </a:extLst>
          </p:cNvPr>
          <p:cNvSpPr txBox="1"/>
          <p:nvPr/>
        </p:nvSpPr>
        <p:spPr>
          <a:xfrm>
            <a:off x="7814494" y="748345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접속 포트</a:t>
            </a:r>
            <a:r>
              <a:rPr lang="en-US" altLang="ko-KR" b="1" dirty="0"/>
              <a:t>: 9100</a:t>
            </a:r>
            <a:endParaRPr lang="ko-KR" altLang="en-US" b="1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70B8AA1-8476-4DFE-82B4-4AC3D215F1DE}"/>
              </a:ext>
            </a:extLst>
          </p:cNvPr>
          <p:cNvCxnSpPr>
            <a:cxnSpLocks/>
            <a:stCxn id="36" idx="0"/>
            <a:endCxn id="15" idx="2"/>
          </p:cNvCxnSpPr>
          <p:nvPr/>
        </p:nvCxnSpPr>
        <p:spPr>
          <a:xfrm flipH="1" flipV="1">
            <a:off x="7714970" y="2827073"/>
            <a:ext cx="972655" cy="13398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3ACBCE9-E8A8-41A0-B53A-4B3A8E5C5CEF}"/>
              </a:ext>
            </a:extLst>
          </p:cNvPr>
          <p:cNvCxnSpPr>
            <a:cxnSpLocks/>
            <a:stCxn id="36" idx="0"/>
            <a:endCxn id="39" idx="2"/>
          </p:cNvCxnSpPr>
          <p:nvPr/>
        </p:nvCxnSpPr>
        <p:spPr>
          <a:xfrm flipV="1">
            <a:off x="8687625" y="2830163"/>
            <a:ext cx="134427" cy="1336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956D19F-25AD-43A0-8FE7-FD9D84B11214}"/>
              </a:ext>
            </a:extLst>
          </p:cNvPr>
          <p:cNvCxnSpPr>
            <a:cxnSpLocks/>
            <a:stCxn id="36" idx="0"/>
            <a:endCxn id="40" idx="2"/>
          </p:cNvCxnSpPr>
          <p:nvPr/>
        </p:nvCxnSpPr>
        <p:spPr>
          <a:xfrm flipV="1">
            <a:off x="8687625" y="2818228"/>
            <a:ext cx="1307165" cy="1348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7F4B16-9137-4BDF-8B82-99739DF417D4}"/>
              </a:ext>
            </a:extLst>
          </p:cNvPr>
          <p:cNvSpPr txBox="1"/>
          <p:nvPr/>
        </p:nvSpPr>
        <p:spPr>
          <a:xfrm>
            <a:off x="7768251" y="352306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</a:t>
            </a:r>
            <a:endParaRPr lang="ko-KR" altLang="en-US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B17776-16E4-4EB6-9CEA-9E3F97C1EE8E}"/>
              </a:ext>
            </a:extLst>
          </p:cNvPr>
          <p:cNvSpPr txBox="1"/>
          <p:nvPr/>
        </p:nvSpPr>
        <p:spPr>
          <a:xfrm>
            <a:off x="8311990" y="3085001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9102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2721B5-B7E0-4A33-B8BD-60136AEFA143}"/>
              </a:ext>
            </a:extLst>
          </p:cNvPr>
          <p:cNvSpPr txBox="1"/>
          <p:nvPr/>
        </p:nvSpPr>
        <p:spPr>
          <a:xfrm>
            <a:off x="9096125" y="300517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9103</a:t>
            </a:r>
            <a:endParaRPr lang="ko-KR" altLang="en-US" sz="1200" b="1" dirty="0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EF0EE22C-22B6-4707-9BE1-858DAE811CB8}"/>
              </a:ext>
            </a:extLst>
          </p:cNvPr>
          <p:cNvSpPr/>
          <p:nvPr/>
        </p:nvSpPr>
        <p:spPr>
          <a:xfrm rot="19880626">
            <a:off x="7039791" y="1991995"/>
            <a:ext cx="156318" cy="5486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99B94C-C827-4D74-B493-CA7B6AF04668}"/>
              </a:ext>
            </a:extLst>
          </p:cNvPr>
          <p:cNvSpPr txBox="1"/>
          <p:nvPr/>
        </p:nvSpPr>
        <p:spPr>
          <a:xfrm>
            <a:off x="5809790" y="1096260"/>
            <a:ext cx="1955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ML Workspace </a:t>
            </a:r>
            <a:r>
              <a:rPr lang="ko-KR" altLang="en-US" dirty="0">
                <a:solidFill>
                  <a:srgbClr val="FF0000"/>
                </a:solidFill>
              </a:rPr>
              <a:t>딥러닝 개발 환경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컨테이너</a:t>
            </a:r>
          </a:p>
        </p:txBody>
      </p:sp>
      <p:pic>
        <p:nvPicPr>
          <p:cNvPr id="43" name="그림 42" descr="텍스트, 실내, 장비, 컴퓨터이(가) 표시된 사진&#10;&#10;자동 생성된 설명">
            <a:extLst>
              <a:ext uri="{FF2B5EF4-FFF2-40B4-BE49-F238E27FC236}">
                <a16:creationId xmlns:a16="http://schemas.microsoft.com/office/drawing/2014/main" id="{09968954-F94D-4973-B8EE-871F18901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0" r="5881"/>
          <a:stretch/>
        </p:blipFill>
        <p:spPr>
          <a:xfrm rot="5400000">
            <a:off x="488111" y="1520470"/>
            <a:ext cx="5227413" cy="405785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98AF25F-8C11-4157-9722-7992C0CB0316}"/>
              </a:ext>
            </a:extLst>
          </p:cNvPr>
          <p:cNvSpPr txBox="1"/>
          <p:nvPr/>
        </p:nvSpPr>
        <p:spPr>
          <a:xfrm>
            <a:off x="1145993" y="6259626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미백관 </a:t>
            </a:r>
            <a:r>
              <a:rPr lang="en-US" altLang="ko-KR" b="1" dirty="0"/>
              <a:t>304</a:t>
            </a:r>
            <a:r>
              <a:rPr lang="ko-KR" altLang="en-US" b="1" dirty="0"/>
              <a:t>호 과제연구실 서버 자원</a:t>
            </a:r>
          </a:p>
        </p:txBody>
      </p:sp>
    </p:spTree>
    <p:extLst>
      <p:ext uri="{BB962C8B-B14F-4D97-AF65-F5344CB8AC3E}">
        <p14:creationId xmlns:p14="http://schemas.microsoft.com/office/powerpoint/2010/main" val="247960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14263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1-4 ML Workspace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딥러닝 통합 개발 환경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AD64E6-769C-47BF-86D6-2B7A52D8C7EA}"/>
              </a:ext>
            </a:extLst>
          </p:cNvPr>
          <p:cNvSpPr txBox="1"/>
          <p:nvPr/>
        </p:nvSpPr>
        <p:spPr>
          <a:xfrm>
            <a:off x="4159257" y="92064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연구실 공유기 웹 설정에서 포트 포워딩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6BC90B-5C00-448D-9E26-EE67D340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90" y="1047850"/>
            <a:ext cx="2076450" cy="138112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C6FE50-F383-4F03-89FC-8BD29F3BB80E}"/>
              </a:ext>
            </a:extLst>
          </p:cNvPr>
          <p:cNvGrpSpPr/>
          <p:nvPr/>
        </p:nvGrpSpPr>
        <p:grpSpPr>
          <a:xfrm>
            <a:off x="4117807" y="5553024"/>
            <a:ext cx="376067" cy="486294"/>
            <a:chOff x="9944794" y="2866505"/>
            <a:chExt cx="376067" cy="486294"/>
          </a:xfrm>
        </p:grpSpPr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EE0BF5EF-AF2A-4620-A17B-F269A16EFAAE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712397C-468F-4B4C-8491-19EC1A19392F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C82B04-00CD-4E78-AD87-75E7A01341EA}"/>
              </a:ext>
            </a:extLst>
          </p:cNvPr>
          <p:cNvGrpSpPr/>
          <p:nvPr/>
        </p:nvGrpSpPr>
        <p:grpSpPr>
          <a:xfrm>
            <a:off x="2146660" y="5753144"/>
            <a:ext cx="376067" cy="486294"/>
            <a:chOff x="9944794" y="2866505"/>
            <a:chExt cx="376067" cy="486294"/>
          </a:xfrm>
        </p:grpSpPr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DD784999-4911-4801-964F-386F27A2F97E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2FBB4E4-1D05-4844-8819-F4FF3460646C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BA66C42-5445-4891-94D5-825622E803D7}"/>
              </a:ext>
            </a:extLst>
          </p:cNvPr>
          <p:cNvGrpSpPr/>
          <p:nvPr/>
        </p:nvGrpSpPr>
        <p:grpSpPr>
          <a:xfrm>
            <a:off x="3144456" y="5996291"/>
            <a:ext cx="376067" cy="486294"/>
            <a:chOff x="9944794" y="2866505"/>
            <a:chExt cx="376067" cy="486294"/>
          </a:xfrm>
        </p:grpSpPr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01CB7031-7994-4875-B339-1E48D52F0EEC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89E6D64-28E7-4ADC-B062-275412078F02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DCDDA8-D91D-4DA3-A8DB-B980D83F6DC9}"/>
              </a:ext>
            </a:extLst>
          </p:cNvPr>
          <p:cNvSpPr txBox="1"/>
          <p:nvPr/>
        </p:nvSpPr>
        <p:spPr>
          <a:xfrm>
            <a:off x="1922560" y="6294593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#1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009FD-0CDF-44F1-B394-0234509B649F}"/>
              </a:ext>
            </a:extLst>
          </p:cNvPr>
          <p:cNvSpPr txBox="1"/>
          <p:nvPr/>
        </p:nvSpPr>
        <p:spPr>
          <a:xfrm>
            <a:off x="2920356" y="657159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#2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D6FA79-F6E5-4547-A833-B7ADE2CBE637}"/>
              </a:ext>
            </a:extLst>
          </p:cNvPr>
          <p:cNvSpPr txBox="1"/>
          <p:nvPr/>
        </p:nvSpPr>
        <p:spPr>
          <a:xfrm>
            <a:off x="3891303" y="6077340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#3</a:t>
            </a:r>
            <a:endParaRPr lang="ko-KR" altLang="en-US" sz="1200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634B76C-8B57-49FD-A0FE-B22095CC4729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334693" y="4872787"/>
            <a:ext cx="545362" cy="880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274AB20-6DC8-474B-99FB-42A3C47A776B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2880055" y="4872787"/>
            <a:ext cx="452434" cy="1123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715CB88-65B3-42DC-A5AC-D4F7B8C65CA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2880055" y="4872787"/>
            <a:ext cx="1311164" cy="727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87D9D7-B772-424A-BFB6-84E418A2D338}"/>
              </a:ext>
            </a:extLst>
          </p:cNvPr>
          <p:cNvSpPr txBox="1"/>
          <p:nvPr/>
        </p:nvSpPr>
        <p:spPr>
          <a:xfrm>
            <a:off x="2192649" y="509083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</a:t>
            </a:r>
            <a:endParaRPr lang="ko-KR" altLang="en-US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2511B4-5E05-465F-BFAD-F153152561C5}"/>
              </a:ext>
            </a:extLst>
          </p:cNvPr>
          <p:cNvSpPr txBox="1"/>
          <p:nvPr/>
        </p:nvSpPr>
        <p:spPr>
          <a:xfrm>
            <a:off x="2711951" y="551615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9102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2405BE-C15F-4503-82BE-FB31663F186B}"/>
              </a:ext>
            </a:extLst>
          </p:cNvPr>
          <p:cNvSpPr txBox="1"/>
          <p:nvPr/>
        </p:nvSpPr>
        <p:spPr>
          <a:xfrm>
            <a:off x="3577473" y="5111723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9103</a:t>
            </a:r>
            <a:endParaRPr lang="ko-KR" altLang="en-US" sz="1200" b="1" dirty="0"/>
          </a:p>
        </p:txBody>
      </p:sp>
      <p:pic>
        <p:nvPicPr>
          <p:cNvPr id="36" name="Picture 2" descr="라우터 무료 아이콘 의 Coreui Free">
            <a:extLst>
              <a:ext uri="{FF2B5EF4-FFF2-40B4-BE49-F238E27FC236}">
                <a16:creationId xmlns:a16="http://schemas.microsoft.com/office/drawing/2014/main" id="{BFFCE784-33FC-4519-9A1B-81E629BD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324" y="4198541"/>
            <a:ext cx="719657" cy="7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74CF7A4-0D2C-4617-9B16-5D61A2E919E3}"/>
              </a:ext>
            </a:extLst>
          </p:cNvPr>
          <p:cNvSpPr txBox="1"/>
          <p:nvPr/>
        </p:nvSpPr>
        <p:spPr>
          <a:xfrm>
            <a:off x="3577473" y="4253614"/>
            <a:ext cx="217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공유기</a:t>
            </a:r>
            <a:r>
              <a:rPr lang="en-US" altLang="ko-KR" b="1" dirty="0"/>
              <a:t>(</a:t>
            </a:r>
            <a:r>
              <a:rPr lang="ko-KR" altLang="en-US" b="1" dirty="0"/>
              <a:t>라우터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prsever.iptime.org</a:t>
            </a:r>
            <a:endParaRPr lang="ko-KR" altLang="en-US" b="1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28F79647-0912-4A7F-942B-CB74B938FF3F}"/>
              </a:ext>
            </a:extLst>
          </p:cNvPr>
          <p:cNvSpPr/>
          <p:nvPr/>
        </p:nvSpPr>
        <p:spPr>
          <a:xfrm rot="10800000">
            <a:off x="3230707" y="4584259"/>
            <a:ext cx="376067" cy="216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6B74F-B85B-4208-854C-48DD2269B337}"/>
              </a:ext>
            </a:extLst>
          </p:cNvPr>
          <p:cNvSpPr txBox="1"/>
          <p:nvPr/>
        </p:nvSpPr>
        <p:spPr>
          <a:xfrm>
            <a:off x="1270478" y="2550940"/>
            <a:ext cx="119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00FF00"/>
                </a:highlight>
              </a:rPr>
              <a:t>#1 </a:t>
            </a:r>
            <a:r>
              <a:rPr lang="ko-KR" altLang="en-US" sz="1400" dirty="0">
                <a:highlight>
                  <a:srgbClr val="00FF00"/>
                </a:highlight>
              </a:rPr>
              <a:t>컨테이너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F92759-C75E-429C-B7C4-EB5982D116EF}"/>
              </a:ext>
            </a:extLst>
          </p:cNvPr>
          <p:cNvSpPr txBox="1"/>
          <p:nvPr/>
        </p:nvSpPr>
        <p:spPr>
          <a:xfrm>
            <a:off x="2377560" y="2554030"/>
            <a:ext cx="119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00FF00"/>
                </a:highlight>
              </a:rPr>
              <a:t>#2 </a:t>
            </a:r>
            <a:r>
              <a:rPr lang="ko-KR" altLang="en-US" sz="1400" dirty="0">
                <a:highlight>
                  <a:srgbClr val="00FF00"/>
                </a:highlight>
              </a:rPr>
              <a:t>컨테이너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EF7F4F-DEDD-4969-A5FE-08A639444810}"/>
              </a:ext>
            </a:extLst>
          </p:cNvPr>
          <p:cNvSpPr txBox="1"/>
          <p:nvPr/>
        </p:nvSpPr>
        <p:spPr>
          <a:xfrm>
            <a:off x="3550298" y="2542095"/>
            <a:ext cx="119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00FF00"/>
                </a:highlight>
              </a:rPr>
              <a:t>#3 </a:t>
            </a:r>
            <a:r>
              <a:rPr lang="ko-KR" altLang="en-US" sz="1400" dirty="0">
                <a:highlight>
                  <a:srgbClr val="00FF00"/>
                </a:highlight>
              </a:rPr>
              <a:t>컨테이너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7B866F-8D9E-4A29-9BB4-0BCA1EE7687D}"/>
              </a:ext>
            </a:extLst>
          </p:cNvPr>
          <p:cNvSpPr txBox="1"/>
          <p:nvPr/>
        </p:nvSpPr>
        <p:spPr>
          <a:xfrm>
            <a:off x="1967022" y="77998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접속 포트</a:t>
            </a:r>
            <a:r>
              <a:rPr lang="en-US" altLang="ko-KR" b="1" dirty="0"/>
              <a:t>: 9100</a:t>
            </a:r>
            <a:endParaRPr lang="ko-KR" altLang="en-US" b="1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70B8AA1-8476-4DFE-82B4-4AC3D215F1DE}"/>
              </a:ext>
            </a:extLst>
          </p:cNvPr>
          <p:cNvCxnSpPr>
            <a:cxnSpLocks/>
            <a:stCxn id="36" idx="0"/>
            <a:endCxn id="15" idx="2"/>
          </p:cNvCxnSpPr>
          <p:nvPr/>
        </p:nvCxnSpPr>
        <p:spPr>
          <a:xfrm flipH="1" flipV="1">
            <a:off x="1867498" y="2858717"/>
            <a:ext cx="972655" cy="13398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3ACBCE9-E8A8-41A0-B53A-4B3A8E5C5CEF}"/>
              </a:ext>
            </a:extLst>
          </p:cNvPr>
          <p:cNvCxnSpPr>
            <a:cxnSpLocks/>
            <a:stCxn id="36" idx="0"/>
            <a:endCxn id="39" idx="2"/>
          </p:cNvCxnSpPr>
          <p:nvPr/>
        </p:nvCxnSpPr>
        <p:spPr>
          <a:xfrm flipV="1">
            <a:off x="2840153" y="2861807"/>
            <a:ext cx="134427" cy="1336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956D19F-25AD-43A0-8FE7-FD9D84B11214}"/>
              </a:ext>
            </a:extLst>
          </p:cNvPr>
          <p:cNvCxnSpPr>
            <a:cxnSpLocks/>
            <a:stCxn id="36" idx="0"/>
            <a:endCxn id="40" idx="2"/>
          </p:cNvCxnSpPr>
          <p:nvPr/>
        </p:nvCxnSpPr>
        <p:spPr>
          <a:xfrm flipV="1">
            <a:off x="2840153" y="2849872"/>
            <a:ext cx="1307165" cy="1348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27F4B16-9137-4BDF-8B82-99739DF417D4}"/>
              </a:ext>
            </a:extLst>
          </p:cNvPr>
          <p:cNvSpPr txBox="1"/>
          <p:nvPr/>
        </p:nvSpPr>
        <p:spPr>
          <a:xfrm>
            <a:off x="1920779" y="355471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</a:t>
            </a:r>
            <a:endParaRPr lang="ko-KR" altLang="en-US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B17776-16E4-4EB6-9CEA-9E3F97C1EE8E}"/>
              </a:ext>
            </a:extLst>
          </p:cNvPr>
          <p:cNvSpPr txBox="1"/>
          <p:nvPr/>
        </p:nvSpPr>
        <p:spPr>
          <a:xfrm>
            <a:off x="2464518" y="311664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9102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2721B5-B7E0-4A33-B8BD-60136AEFA143}"/>
              </a:ext>
            </a:extLst>
          </p:cNvPr>
          <p:cNvSpPr txBox="1"/>
          <p:nvPr/>
        </p:nvSpPr>
        <p:spPr>
          <a:xfrm>
            <a:off x="3248653" y="3036823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9103</a:t>
            </a:r>
            <a:endParaRPr lang="ko-KR" altLang="en-US" sz="1200" b="1" dirty="0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EF0EE22C-22B6-4707-9BE1-858DAE811CB8}"/>
              </a:ext>
            </a:extLst>
          </p:cNvPr>
          <p:cNvSpPr/>
          <p:nvPr/>
        </p:nvSpPr>
        <p:spPr>
          <a:xfrm rot="19880626">
            <a:off x="1421745" y="1968581"/>
            <a:ext cx="156318" cy="5486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99B94C-C827-4D74-B493-CA7B6AF04668}"/>
              </a:ext>
            </a:extLst>
          </p:cNvPr>
          <p:cNvSpPr txBox="1"/>
          <p:nvPr/>
        </p:nvSpPr>
        <p:spPr>
          <a:xfrm>
            <a:off x="370070" y="1395287"/>
            <a:ext cx="1955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ML Workspace </a:t>
            </a:r>
            <a:r>
              <a:rPr lang="ko-KR" altLang="en-US" dirty="0">
                <a:solidFill>
                  <a:srgbClr val="FF0000"/>
                </a:solidFill>
              </a:rPr>
              <a:t>컨테이너</a:t>
            </a:r>
          </a:p>
        </p:txBody>
      </p:sp>
      <p:pic>
        <p:nvPicPr>
          <p:cNvPr id="49" name="Picture 2" descr="컴퓨터 - 무료 컴퓨터개 아이콘">
            <a:extLst>
              <a:ext uri="{FF2B5EF4-FFF2-40B4-BE49-F238E27FC236}">
                <a16:creationId xmlns:a16="http://schemas.microsoft.com/office/drawing/2014/main" id="{49C4F274-6975-4480-B0ED-029B4987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10" y="5038970"/>
            <a:ext cx="1165503" cy="116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아이피타임(iptime) 무선 공유기 속도 올리는 방법 - dobiho on HCI">
            <a:extLst>
              <a:ext uri="{FF2B5EF4-FFF2-40B4-BE49-F238E27FC236}">
                <a16:creationId xmlns:a16="http://schemas.microsoft.com/office/drawing/2014/main" id="{F114D14E-26B8-430B-A3DD-1E6CDD8A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55" y="3504157"/>
            <a:ext cx="1392444" cy="126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6CBD0E0-6C3A-42E5-8D59-C764CCD2B824}"/>
              </a:ext>
            </a:extLst>
          </p:cNvPr>
          <p:cNvCxnSpPr>
            <a:cxnSpLocks/>
          </p:cNvCxnSpPr>
          <p:nvPr/>
        </p:nvCxnSpPr>
        <p:spPr>
          <a:xfrm flipH="1">
            <a:off x="8340601" y="4615370"/>
            <a:ext cx="1135134" cy="9464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137024D-44CD-4212-9610-A5733BA3F7DF}"/>
              </a:ext>
            </a:extLst>
          </p:cNvPr>
          <p:cNvSpPr txBox="1"/>
          <p:nvPr/>
        </p:nvSpPr>
        <p:spPr>
          <a:xfrm>
            <a:off x="6953917" y="6090676"/>
            <a:ext cx="1718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r>
              <a:rPr lang="ko-KR" altLang="en-US" sz="1000" dirty="0"/>
              <a:t>번 서버의 포트</a:t>
            </a:r>
            <a:r>
              <a:rPr lang="en-US" altLang="ko-KR" sz="1000" dirty="0"/>
              <a:t>(9101)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7BC33B-BC65-45A1-830F-4B76797BAC15}"/>
              </a:ext>
            </a:extLst>
          </p:cNvPr>
          <p:cNvSpPr txBox="1"/>
          <p:nvPr/>
        </p:nvSpPr>
        <p:spPr>
          <a:xfrm>
            <a:off x="8925046" y="4996960"/>
            <a:ext cx="2728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4472C4"/>
                </a:solidFill>
              </a:rPr>
              <a:t>[</a:t>
            </a:r>
            <a:r>
              <a:rPr lang="ko-KR" altLang="en-US" sz="1000" b="1" dirty="0">
                <a:solidFill>
                  <a:srgbClr val="4472C4"/>
                </a:solidFill>
              </a:rPr>
              <a:t>포트포워딩</a:t>
            </a:r>
            <a:r>
              <a:rPr lang="en-US" altLang="ko-KR" sz="1000" b="1" dirty="0">
                <a:solidFill>
                  <a:srgbClr val="4472C4"/>
                </a:solidFill>
              </a:rPr>
              <a:t>]</a:t>
            </a:r>
            <a:r>
              <a:rPr lang="ko-KR" altLang="en-US" sz="1000" b="1" dirty="0">
                <a:solidFill>
                  <a:srgbClr val="4472C4"/>
                </a:solidFill>
              </a:rPr>
              <a:t> 외부포트 </a:t>
            </a:r>
            <a:r>
              <a:rPr lang="en-US" altLang="ko-KR" sz="1000" b="1" dirty="0">
                <a:solidFill>
                  <a:srgbClr val="4472C4"/>
                </a:solidFill>
              </a:rPr>
              <a:t>9101: </a:t>
            </a:r>
            <a:r>
              <a:rPr lang="ko-KR" altLang="en-US" sz="1000" b="1" dirty="0">
                <a:solidFill>
                  <a:srgbClr val="4472C4"/>
                </a:solidFill>
              </a:rPr>
              <a:t>내부포트 </a:t>
            </a:r>
            <a:r>
              <a:rPr lang="en-US" altLang="ko-KR" sz="1000" b="1" dirty="0">
                <a:solidFill>
                  <a:srgbClr val="4472C4"/>
                </a:solidFill>
              </a:rPr>
              <a:t>9101</a:t>
            </a:r>
            <a:endParaRPr lang="ko-KR" altLang="en-US" sz="1000" b="1" dirty="0">
              <a:solidFill>
                <a:srgbClr val="4472C4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39B5FC-2CAB-42E0-A871-A88FCD4C1500}"/>
              </a:ext>
            </a:extLst>
          </p:cNvPr>
          <p:cNvSpPr txBox="1"/>
          <p:nvPr/>
        </p:nvSpPr>
        <p:spPr>
          <a:xfrm>
            <a:off x="10074018" y="3406091"/>
            <a:ext cx="75765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인터넷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118D36F-E913-4CDA-9C95-1C6F4C0A6D67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10224552" y="3667701"/>
            <a:ext cx="228294" cy="366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0514E2-5FEF-4630-A427-14EA69BAEC71}"/>
              </a:ext>
            </a:extLst>
          </p:cNvPr>
          <p:cNvGrpSpPr/>
          <p:nvPr/>
        </p:nvGrpSpPr>
        <p:grpSpPr>
          <a:xfrm>
            <a:off x="6461301" y="847916"/>
            <a:ext cx="4927489" cy="2116505"/>
            <a:chOff x="3226769" y="498480"/>
            <a:chExt cx="4927489" cy="211650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5E6814C-8527-4886-BB4B-9EBD1B39C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714"/>
            <a:stretch/>
          </p:blipFill>
          <p:spPr>
            <a:xfrm>
              <a:off x="3226769" y="498480"/>
              <a:ext cx="4927489" cy="2116505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D244900-7465-4CAB-B27C-B282F6DAF3EA}"/>
                </a:ext>
              </a:extLst>
            </p:cNvPr>
            <p:cNvSpPr/>
            <p:nvPr/>
          </p:nvSpPr>
          <p:spPr>
            <a:xfrm>
              <a:off x="3228031" y="2079539"/>
              <a:ext cx="4926227" cy="4709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C244941-3C08-44DB-B7B7-CCDFB06E3027}"/>
              </a:ext>
            </a:extLst>
          </p:cNvPr>
          <p:cNvSpPr txBox="1"/>
          <p:nvPr/>
        </p:nvSpPr>
        <p:spPr>
          <a:xfrm>
            <a:off x="7659352" y="2959035"/>
            <a:ext cx="280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공유기에서 포트 포워딩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082088-4931-4453-AAC6-6047DB0DF749}"/>
              </a:ext>
            </a:extLst>
          </p:cNvPr>
          <p:cNvSpPr txBox="1"/>
          <p:nvPr/>
        </p:nvSpPr>
        <p:spPr>
          <a:xfrm>
            <a:off x="6553869" y="3586273"/>
            <a:ext cx="280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공유기 설정 웹서버 주소</a:t>
            </a:r>
            <a:endParaRPr lang="en-US" altLang="ko-KR" dirty="0"/>
          </a:p>
          <a:p>
            <a:r>
              <a:rPr lang="en-US" altLang="ko-KR" dirty="0"/>
              <a:t>prserver.iptime.org:1000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95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14263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1-4 ML Workspace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딥러닝 통합 개발 환경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AD64E6-769C-47BF-86D6-2B7A52D8C7EA}"/>
              </a:ext>
            </a:extLst>
          </p:cNvPr>
          <p:cNvSpPr txBox="1"/>
          <p:nvPr/>
        </p:nvSpPr>
        <p:spPr>
          <a:xfrm>
            <a:off x="4142631" y="92064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도커 컨테이너 띄우고 포트 연결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934913-36EC-486A-8CF1-F88F2E53B944}"/>
              </a:ext>
            </a:extLst>
          </p:cNvPr>
          <p:cNvSpPr txBox="1"/>
          <p:nvPr/>
        </p:nvSpPr>
        <p:spPr>
          <a:xfrm>
            <a:off x="104491" y="5763278"/>
            <a:ext cx="114281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nvidia</a:t>
            </a:r>
            <a:r>
              <a:rPr lang="en-US" altLang="ko-KR" dirty="0"/>
              <a:t>-docker run --</a:t>
            </a:r>
            <a:r>
              <a:rPr lang="en-US" altLang="ko-KR" dirty="0" err="1"/>
              <a:t>ipc</a:t>
            </a:r>
            <a:r>
              <a:rPr lang="en-US" altLang="ko-KR" dirty="0"/>
              <a:t>=host --restart</a:t>
            </a:r>
            <a:r>
              <a:rPr lang="ko-KR" altLang="en-US" dirty="0"/>
              <a:t> </a:t>
            </a:r>
            <a:r>
              <a:rPr lang="en-US" altLang="ko-KR" dirty="0"/>
              <a:t>always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-p 9201:8080 </a:t>
            </a:r>
            <a:r>
              <a:rPr lang="en-US" altLang="ko-KR" dirty="0">
                <a:solidFill>
                  <a:schemeClr val="accent1"/>
                </a:solidFill>
              </a:rPr>
              <a:t>-v /home/</a:t>
            </a:r>
            <a:r>
              <a:rPr lang="en-US" altLang="ko-KR" dirty="0" err="1">
                <a:solidFill>
                  <a:schemeClr val="accent1"/>
                </a:solidFill>
              </a:rPr>
              <a:t>prlab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en-US" altLang="ko-KR" dirty="0" err="1">
                <a:solidFill>
                  <a:schemeClr val="accent1"/>
                </a:solidFill>
              </a:rPr>
              <a:t>kunyoung</a:t>
            </a:r>
            <a:r>
              <a:rPr lang="en-US" altLang="ko-KR" dirty="0">
                <a:solidFill>
                  <a:schemeClr val="accent1"/>
                </a:solidFill>
              </a:rPr>
              <a:t>:/workspace </a:t>
            </a:r>
            <a:r>
              <a:rPr lang="en-US" altLang="ko-KR" dirty="0">
                <a:solidFill>
                  <a:srgbClr val="7030A0"/>
                </a:solidFill>
              </a:rPr>
              <a:t>--name </a:t>
            </a:r>
            <a:r>
              <a:rPr lang="en-US" altLang="ko-KR" dirty="0" err="1">
                <a:solidFill>
                  <a:srgbClr val="7030A0"/>
                </a:solidFill>
              </a:rPr>
              <a:t>ky_study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--env WORKSPACE_AUTH_USER="</a:t>
            </a:r>
            <a:r>
              <a:rPr lang="en-US" altLang="ko-KR" dirty="0" err="1">
                <a:solidFill>
                  <a:srgbClr val="00B050"/>
                </a:solidFill>
              </a:rPr>
              <a:t>kunyoung</a:t>
            </a:r>
            <a:r>
              <a:rPr lang="en-US" altLang="ko-KR" dirty="0">
                <a:solidFill>
                  <a:srgbClr val="00B050"/>
                </a:solidFill>
              </a:rPr>
              <a:t>" --env WORKSPACE_AUTH_PASSWORD=“1234" </a:t>
            </a:r>
            <a:r>
              <a:rPr lang="en-US" altLang="ko-KR" dirty="0" err="1"/>
              <a:t>mltooling</a:t>
            </a:r>
            <a:r>
              <a:rPr lang="en-US" altLang="ko-KR" dirty="0"/>
              <a:t>/</a:t>
            </a:r>
            <a:r>
              <a:rPr lang="en-US" altLang="ko-KR" dirty="0" err="1"/>
              <a:t>ml-workspace-gpu:latest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B9BAFC1-6242-431E-9B92-39EE01CEB4C0}"/>
              </a:ext>
            </a:extLst>
          </p:cNvPr>
          <p:cNvSpPr txBox="1"/>
          <p:nvPr/>
        </p:nvSpPr>
        <p:spPr>
          <a:xfrm>
            <a:off x="104491" y="669985"/>
            <a:ext cx="1096325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이전 슬라이드에서 한 것</a:t>
            </a:r>
            <a:r>
              <a:rPr lang="en-US" altLang="ko-KR" sz="1600" dirty="0"/>
              <a:t>)</a:t>
            </a:r>
            <a:r>
              <a:rPr lang="ko-KR" altLang="en-US" sz="1600" dirty="0"/>
              <a:t> 공유기 설정에서 포트 포워딩으로 공유기 외부포트</a:t>
            </a:r>
            <a:r>
              <a:rPr lang="en-US" altLang="ko-KR" sz="1600" dirty="0"/>
              <a:t>(9101)</a:t>
            </a:r>
            <a:r>
              <a:rPr lang="ko-KR" altLang="en-US" sz="1600" dirty="0"/>
              <a:t>와 서버 컴퓨터 포트</a:t>
            </a:r>
            <a:r>
              <a:rPr lang="en-US" altLang="ko-KR" sz="1600" dirty="0"/>
              <a:t>(9101)</a:t>
            </a:r>
            <a:r>
              <a:rPr lang="ko-KR" altLang="en-US" sz="1600" dirty="0"/>
              <a:t>를 연결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이번 슬라이드에서 할 것</a:t>
            </a:r>
            <a:r>
              <a:rPr lang="en-US" altLang="ko-KR" sz="1600" dirty="0"/>
              <a:t>) </a:t>
            </a:r>
            <a:r>
              <a:rPr lang="ko-KR" altLang="en-US" sz="1600" dirty="0"/>
              <a:t>서버 컴퓨터 포트</a:t>
            </a:r>
            <a:r>
              <a:rPr lang="en-US" altLang="ko-KR" sz="1600" dirty="0"/>
              <a:t>(9101)</a:t>
            </a:r>
            <a:r>
              <a:rPr lang="ko-KR" altLang="en-US" sz="1600" dirty="0"/>
              <a:t>와 도커 컨테이너 포트</a:t>
            </a:r>
            <a:r>
              <a:rPr lang="en-US" altLang="ko-KR" sz="1600" dirty="0"/>
              <a:t>(8080)</a:t>
            </a:r>
            <a:r>
              <a:rPr lang="ko-KR" altLang="en-US" sz="1600" dirty="0"/>
              <a:t> 연결</a:t>
            </a:r>
            <a:endParaRPr lang="en-US" altLang="ko-KR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8A959E5-4D03-4E73-AF7E-1F1FE186FCFE}"/>
              </a:ext>
            </a:extLst>
          </p:cNvPr>
          <p:cNvSpPr txBox="1"/>
          <p:nvPr/>
        </p:nvSpPr>
        <p:spPr>
          <a:xfrm>
            <a:off x="104491" y="1547728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도커 컨테이너 띄우는</a:t>
            </a:r>
            <a:r>
              <a:rPr lang="en-US" altLang="ko-KR" b="1" dirty="0"/>
              <a:t> </a:t>
            </a:r>
            <a:r>
              <a:rPr lang="ko-KR" altLang="en-US" b="1" dirty="0"/>
              <a:t>명령어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9F06FC-42EC-46E9-B477-913587F2CEE9}"/>
              </a:ext>
            </a:extLst>
          </p:cNvPr>
          <p:cNvSpPr txBox="1"/>
          <p:nvPr/>
        </p:nvSpPr>
        <p:spPr>
          <a:xfrm>
            <a:off x="104491" y="2080844"/>
            <a:ext cx="11932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nvidia-docker</a:t>
            </a:r>
            <a:r>
              <a:rPr lang="ko-KR" altLang="en-US" dirty="0"/>
              <a:t>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ipc</a:t>
            </a:r>
            <a:r>
              <a:rPr lang="en-US" altLang="ko-KR" dirty="0"/>
              <a:t>=host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-</a:t>
            </a:r>
            <a:r>
              <a:rPr lang="ko-KR" altLang="en-US" dirty="0" err="1">
                <a:solidFill>
                  <a:srgbClr val="C00000"/>
                </a:solidFill>
              </a:rPr>
              <a:t>p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서버컴퓨터포트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:</a:t>
            </a: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8080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–</a:t>
            </a:r>
            <a:r>
              <a:rPr lang="ko-KR" altLang="en-US" dirty="0" err="1">
                <a:solidFill>
                  <a:schemeClr val="accent1"/>
                </a:solidFill>
              </a:rPr>
              <a:t>v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[</a:t>
            </a:r>
            <a:r>
              <a:rPr lang="ko-KR" altLang="en-US" dirty="0">
                <a:solidFill>
                  <a:schemeClr val="accent1"/>
                </a:solidFill>
              </a:rPr>
              <a:t>내 디렉토리</a:t>
            </a:r>
            <a:r>
              <a:rPr lang="en-US" altLang="ko-KR" dirty="0">
                <a:solidFill>
                  <a:schemeClr val="accent1"/>
                </a:solidFill>
              </a:rPr>
              <a:t>]</a:t>
            </a:r>
            <a:r>
              <a:rPr lang="ko-KR" altLang="en-US" dirty="0">
                <a:solidFill>
                  <a:schemeClr val="accent1"/>
                </a:solidFill>
              </a:rPr>
              <a:t>:/</a:t>
            </a:r>
            <a:r>
              <a:rPr lang="ko-KR" altLang="en-US" dirty="0" err="1">
                <a:solidFill>
                  <a:schemeClr val="accent1"/>
                </a:solidFill>
              </a:rPr>
              <a:t>workspace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>
                <a:solidFill>
                  <a:srgbClr val="7030A0"/>
                </a:solidFill>
              </a:rPr>
              <a:t>--</a:t>
            </a:r>
            <a:r>
              <a:rPr lang="ko-KR" altLang="en-US" dirty="0" err="1">
                <a:solidFill>
                  <a:srgbClr val="7030A0"/>
                </a:solidFill>
              </a:rPr>
              <a:t>name</a:t>
            </a:r>
            <a:r>
              <a:rPr lang="ko-KR" altLang="en-US" dirty="0">
                <a:solidFill>
                  <a:srgbClr val="7030A0"/>
                </a:solidFill>
              </a:rPr>
              <a:t> </a:t>
            </a:r>
            <a:r>
              <a:rPr lang="en-US" altLang="ko-KR" dirty="0">
                <a:solidFill>
                  <a:srgbClr val="7030A0"/>
                </a:solidFill>
              </a:rPr>
              <a:t>[</a:t>
            </a:r>
            <a:r>
              <a:rPr lang="ko-KR" altLang="en-US" dirty="0">
                <a:solidFill>
                  <a:srgbClr val="7030A0"/>
                </a:solidFill>
              </a:rPr>
              <a:t>컨테이너명</a:t>
            </a:r>
            <a:r>
              <a:rPr lang="en-US" altLang="ko-KR" dirty="0">
                <a:solidFill>
                  <a:srgbClr val="7030A0"/>
                </a:solidFill>
              </a:rPr>
              <a:t>]</a:t>
            </a:r>
            <a:r>
              <a:rPr lang="ko-KR" altLang="en-US" dirty="0">
                <a:solidFill>
                  <a:srgbClr val="7030A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–</a:t>
            </a:r>
            <a:r>
              <a:rPr lang="ko-KR" altLang="en-US" dirty="0" err="1">
                <a:solidFill>
                  <a:srgbClr val="00B050"/>
                </a:solidFill>
              </a:rPr>
              <a:t>env</a:t>
            </a:r>
            <a:r>
              <a:rPr lang="ko-KR" altLang="en-US" dirty="0">
                <a:solidFill>
                  <a:srgbClr val="00B050"/>
                </a:solidFill>
              </a:rPr>
              <a:t> WORKSPACE_AUTH_USER=“</a:t>
            </a:r>
            <a:r>
              <a:rPr lang="en-US" altLang="ko-KR" dirty="0">
                <a:solidFill>
                  <a:srgbClr val="00B050"/>
                </a:solidFill>
              </a:rPr>
              <a:t>[</a:t>
            </a:r>
            <a:r>
              <a:rPr lang="ko-KR" altLang="en-US" dirty="0">
                <a:solidFill>
                  <a:srgbClr val="00B050"/>
                </a:solidFill>
              </a:rPr>
              <a:t>아이디</a:t>
            </a:r>
            <a:r>
              <a:rPr lang="en-US" altLang="ko-KR" dirty="0">
                <a:solidFill>
                  <a:srgbClr val="00B050"/>
                </a:solidFill>
              </a:rPr>
              <a:t>]</a:t>
            </a:r>
            <a:r>
              <a:rPr lang="ko-KR" altLang="en-US" dirty="0">
                <a:solidFill>
                  <a:srgbClr val="00B050"/>
                </a:solidFill>
              </a:rPr>
              <a:t>＂ </a:t>
            </a:r>
            <a:r>
              <a:rPr lang="en-US" altLang="ko-KR" dirty="0">
                <a:solidFill>
                  <a:srgbClr val="00B050"/>
                </a:solidFill>
              </a:rPr>
              <a:t>–</a:t>
            </a:r>
            <a:r>
              <a:rPr lang="ko-KR" altLang="en-US" dirty="0" err="1">
                <a:solidFill>
                  <a:srgbClr val="00B050"/>
                </a:solidFill>
              </a:rPr>
              <a:t>env</a:t>
            </a:r>
            <a:r>
              <a:rPr lang="ko-KR" altLang="en-US" dirty="0">
                <a:solidFill>
                  <a:srgbClr val="00B050"/>
                </a:solidFill>
              </a:rPr>
              <a:t> WORKSPACE_AUTH_PASSWORD=“</a:t>
            </a:r>
            <a:r>
              <a:rPr lang="en-US" altLang="ko-KR" dirty="0">
                <a:solidFill>
                  <a:srgbClr val="00B050"/>
                </a:solidFill>
              </a:rPr>
              <a:t>[</a:t>
            </a:r>
            <a:r>
              <a:rPr lang="ko-KR" altLang="en-US" dirty="0">
                <a:solidFill>
                  <a:srgbClr val="00B050"/>
                </a:solidFill>
              </a:rPr>
              <a:t>패스워드</a:t>
            </a:r>
            <a:r>
              <a:rPr lang="en-US" altLang="ko-KR" dirty="0">
                <a:solidFill>
                  <a:srgbClr val="00B050"/>
                </a:solidFill>
              </a:rPr>
              <a:t>]</a:t>
            </a:r>
            <a:r>
              <a:rPr lang="ko-KR" altLang="en-US" dirty="0">
                <a:solidFill>
                  <a:srgbClr val="00B050"/>
                </a:solidFill>
              </a:rPr>
              <a:t>＂ </a:t>
            </a:r>
            <a:r>
              <a:rPr lang="ko-KR" altLang="en-US" dirty="0" err="1"/>
              <a:t>도커이미지명</a:t>
            </a:r>
            <a:endParaRPr lang="ko-KR" altLang="en-US" dirty="0"/>
          </a:p>
        </p:txBody>
      </p:sp>
      <p:pic>
        <p:nvPicPr>
          <p:cNvPr id="69" name="Picture 2" descr="컴퓨터 - 무료 컴퓨터개 아이콘">
            <a:extLst>
              <a:ext uri="{FF2B5EF4-FFF2-40B4-BE49-F238E27FC236}">
                <a16:creationId xmlns:a16="http://schemas.microsoft.com/office/drawing/2014/main" id="{C933C863-0C17-44E6-944A-F8D79FF8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91" y="3670103"/>
            <a:ext cx="1165503" cy="116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아이피타임(iptime) 무선 공유기 속도 올리는 방법 - dobiho on HCI">
            <a:extLst>
              <a:ext uri="{FF2B5EF4-FFF2-40B4-BE49-F238E27FC236}">
                <a16:creationId xmlns:a16="http://schemas.microsoft.com/office/drawing/2014/main" id="{E8B05D21-B466-466A-A0AE-0D579ACB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42" y="3489196"/>
            <a:ext cx="1392444" cy="126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C9BAFFD-9A7D-443D-900F-99C5A85F449F}"/>
              </a:ext>
            </a:extLst>
          </p:cNvPr>
          <p:cNvCxnSpPr>
            <a:cxnSpLocks/>
          </p:cNvCxnSpPr>
          <p:nvPr/>
        </p:nvCxnSpPr>
        <p:spPr>
          <a:xfrm>
            <a:off x="4057554" y="4305054"/>
            <a:ext cx="53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58519D8-A8E9-4295-B1FB-3DEFE24A8927}"/>
              </a:ext>
            </a:extLst>
          </p:cNvPr>
          <p:cNvSpPr txBox="1"/>
          <p:nvPr/>
        </p:nvSpPr>
        <p:spPr>
          <a:xfrm>
            <a:off x="4583319" y="4747072"/>
            <a:ext cx="1718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번 서버의 포트</a:t>
            </a:r>
            <a:r>
              <a:rPr lang="en-US" altLang="ko-KR" sz="1200" dirty="0"/>
              <a:t>(9201)</a:t>
            </a:r>
            <a:endParaRPr lang="ko-KR" altLang="en-US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BB9D2B-F9A4-4ECE-95B5-72F32AB41ED9}"/>
              </a:ext>
            </a:extLst>
          </p:cNvPr>
          <p:cNvSpPr txBox="1"/>
          <p:nvPr/>
        </p:nvSpPr>
        <p:spPr>
          <a:xfrm>
            <a:off x="2226253" y="4833543"/>
            <a:ext cx="220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포트포워딩</a:t>
            </a:r>
            <a:r>
              <a:rPr lang="en-US" altLang="ko-KR" sz="1200" dirty="0"/>
              <a:t>]</a:t>
            </a:r>
            <a:r>
              <a:rPr lang="ko-KR" altLang="en-US" sz="1200" dirty="0"/>
              <a:t> 외부포트 </a:t>
            </a:r>
            <a:r>
              <a:rPr lang="en-US" altLang="ko-KR" sz="1200" dirty="0"/>
              <a:t>9201: </a:t>
            </a:r>
            <a:r>
              <a:rPr lang="ko-KR" altLang="en-US" sz="1200" dirty="0"/>
              <a:t>내부포트 </a:t>
            </a:r>
            <a:r>
              <a:rPr lang="en-US" altLang="ko-KR" sz="1200" dirty="0"/>
              <a:t>9201</a:t>
            </a:r>
            <a:endParaRPr lang="ko-KR" altLang="en-US" sz="12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92F682B3-EC7A-46BB-9CE4-6F5E5E62A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18" y="3930431"/>
            <a:ext cx="1129282" cy="81508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B859CF7-2C41-4E76-8940-D7736AA8BC47}"/>
              </a:ext>
            </a:extLst>
          </p:cNvPr>
          <p:cNvSpPr txBox="1"/>
          <p:nvPr/>
        </p:nvSpPr>
        <p:spPr>
          <a:xfrm>
            <a:off x="7584625" y="4909329"/>
            <a:ext cx="3609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컨테이너 내 </a:t>
            </a:r>
            <a:r>
              <a:rPr lang="en-US" altLang="ko-KR" sz="1200" dirty="0"/>
              <a:t>ML</a:t>
            </a:r>
            <a:r>
              <a:rPr lang="ko-KR" altLang="en-US" sz="1200" dirty="0"/>
              <a:t> </a:t>
            </a:r>
            <a:r>
              <a:rPr lang="en-US" altLang="ko-KR" sz="1200" dirty="0"/>
              <a:t>Workspace </a:t>
            </a:r>
            <a:r>
              <a:rPr lang="ko-KR" altLang="en-US" sz="1200" dirty="0"/>
              <a:t>웹서버 포트 </a:t>
            </a:r>
            <a:r>
              <a:rPr lang="en-US" altLang="ko-KR" sz="1200" dirty="0"/>
              <a:t>8080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57910C2-E173-4AEC-A2D6-48411914413C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632393" y="4316042"/>
            <a:ext cx="790125" cy="2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id="{EA3F4DBB-C76D-460A-B424-770E65B82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774" y="3920648"/>
            <a:ext cx="2708871" cy="834652"/>
          </a:xfrm>
          <a:prstGeom prst="rect">
            <a:avLst/>
          </a:prstGeom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E224383D-A143-4987-B827-85096F96E4E7}"/>
              </a:ext>
            </a:extLst>
          </p:cNvPr>
          <p:cNvSpPr/>
          <p:nvPr/>
        </p:nvSpPr>
        <p:spPr>
          <a:xfrm>
            <a:off x="8517443" y="4213177"/>
            <a:ext cx="306331" cy="30633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110580-E1F2-4098-A207-B1852DFA2BAA}"/>
              </a:ext>
            </a:extLst>
          </p:cNvPr>
          <p:cNvSpPr txBox="1"/>
          <p:nvPr/>
        </p:nvSpPr>
        <p:spPr>
          <a:xfrm>
            <a:off x="243256" y="4112106"/>
            <a:ext cx="15417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웹 브라우저에서  </a:t>
            </a:r>
            <a:r>
              <a:rPr lang="en-US" altLang="ko-KR" sz="1400" b="1" dirty="0"/>
              <a:t>9201</a:t>
            </a:r>
            <a:r>
              <a:rPr lang="ko-KR" altLang="en-US" sz="1400" b="1" dirty="0"/>
              <a:t>포트 접속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BB8FC08-793B-4458-80DF-D52EF88A5D04}"/>
              </a:ext>
            </a:extLst>
          </p:cNvPr>
          <p:cNvCxnSpPr>
            <a:cxnSpLocks/>
          </p:cNvCxnSpPr>
          <p:nvPr/>
        </p:nvCxnSpPr>
        <p:spPr>
          <a:xfrm flipV="1">
            <a:off x="1923234" y="4353724"/>
            <a:ext cx="549749" cy="19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ABEA73F-0329-42B7-9EBC-17EE45103398}"/>
              </a:ext>
            </a:extLst>
          </p:cNvPr>
          <p:cNvSpPr txBox="1"/>
          <p:nvPr/>
        </p:nvSpPr>
        <p:spPr>
          <a:xfrm>
            <a:off x="160964" y="4753999"/>
            <a:ext cx="171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당연히 </a:t>
            </a:r>
            <a:r>
              <a:rPr lang="en-US" altLang="ko-KR" sz="1200" dirty="0"/>
              <a:t>prserver.iptime.org DNS</a:t>
            </a:r>
            <a:r>
              <a:rPr lang="ko-KR" altLang="en-US" sz="1200" dirty="0"/>
              <a:t>내의 외부 포트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D4A0BA-0A30-4AE5-8D29-BF5A8161D7E1}"/>
              </a:ext>
            </a:extLst>
          </p:cNvPr>
          <p:cNvSpPr txBox="1"/>
          <p:nvPr/>
        </p:nvSpPr>
        <p:spPr>
          <a:xfrm>
            <a:off x="104491" y="3008283"/>
            <a:ext cx="586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자신만의 </a:t>
            </a:r>
            <a:r>
              <a:rPr lang="en-US" altLang="ko-KR" b="1" dirty="0"/>
              <a:t>ML workspace </a:t>
            </a:r>
            <a:r>
              <a:rPr lang="ko-KR" altLang="en-US" b="1" dirty="0"/>
              <a:t>웹서버 컨테이너를 띄워보자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140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14263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1-4 ML Workspace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딥러닝 통합 개발 환경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AD64E6-769C-47BF-86D6-2B7A52D8C7EA}"/>
              </a:ext>
            </a:extLst>
          </p:cNvPr>
          <p:cNvSpPr txBox="1"/>
          <p:nvPr/>
        </p:nvSpPr>
        <p:spPr>
          <a:xfrm>
            <a:off x="4142631" y="92064"/>
            <a:ext cx="350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ML Workspace </a:t>
            </a:r>
            <a:r>
              <a:rPr lang="ko-KR" altLang="en-US" dirty="0"/>
              <a:t>통합 환경 접속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C5396E-9E86-4BDA-9783-090A77C8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50" y="673286"/>
            <a:ext cx="10394299" cy="60926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16878E-1802-4103-B39F-5C01676AFC41}"/>
              </a:ext>
            </a:extLst>
          </p:cNvPr>
          <p:cNvSpPr txBox="1"/>
          <p:nvPr/>
        </p:nvSpPr>
        <p:spPr>
          <a:xfrm>
            <a:off x="2075306" y="4791524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환경 동작 확인 및 개발 툴 직접 확인해보기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969769-2F3A-4512-A297-05A0877C5C58}"/>
              </a:ext>
            </a:extLst>
          </p:cNvPr>
          <p:cNvSpPr txBox="1"/>
          <p:nvPr/>
        </p:nvSpPr>
        <p:spPr>
          <a:xfrm>
            <a:off x="126771" y="6396604"/>
            <a:ext cx="867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ML workspace </a:t>
            </a:r>
            <a:r>
              <a:rPr lang="ko-KR" altLang="en-US" dirty="0"/>
              <a:t>참고 사이트 </a:t>
            </a:r>
            <a:r>
              <a:rPr lang="en-US" altLang="ko-KR" dirty="0"/>
              <a:t>: </a:t>
            </a:r>
            <a:r>
              <a:rPr lang="ko-KR" altLang="en-US" dirty="0">
                <a:hlinkClick r:id="rId3"/>
              </a:rPr>
              <a:t>https://github.com/ml-tooling/ml-workspace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565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7434D96C-3EFB-430B-95C7-F807A2857E4A}"/>
              </a:ext>
            </a:extLst>
          </p:cNvPr>
          <p:cNvSpPr txBox="1"/>
          <p:nvPr/>
        </p:nvSpPr>
        <p:spPr>
          <a:xfrm>
            <a:off x="1703512" y="1411929"/>
            <a:ext cx="8784976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ML Workspace 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환경기반 머신 러닝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리눅스 환경의 딥러닝 웹서버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						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PRLab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이건영</a:t>
            </a:r>
            <a:endParaRPr lang="ko-KR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DD53B7-1CB9-42AB-B8B6-BC8FBBEDF040}"/>
              </a:ext>
            </a:extLst>
          </p:cNvPr>
          <p:cNvGrpSpPr/>
          <p:nvPr/>
        </p:nvGrpSpPr>
        <p:grpSpPr>
          <a:xfrm flipV="1">
            <a:off x="1911850" y="1007766"/>
            <a:ext cx="8368299" cy="113835"/>
            <a:chOff x="395536" y="1340768"/>
            <a:chExt cx="8424936" cy="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F1BDED2-C262-4E33-91B0-2E90D94E44ED}"/>
                </a:ext>
              </a:extLst>
            </p:cNvPr>
            <p:cNvCxnSpPr/>
            <p:nvPr/>
          </p:nvCxnSpPr>
          <p:spPr>
            <a:xfrm>
              <a:off x="5796136" y="1340768"/>
              <a:ext cx="3024336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30CE077-8612-4028-B140-351B46962A77}"/>
                </a:ext>
              </a:extLst>
            </p:cNvPr>
            <p:cNvCxnSpPr/>
            <p:nvPr/>
          </p:nvCxnSpPr>
          <p:spPr>
            <a:xfrm>
              <a:off x="395536" y="1340768"/>
              <a:ext cx="54006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880D609-C087-4C34-8901-2A60882340AE}"/>
              </a:ext>
            </a:extLst>
          </p:cNvPr>
          <p:cNvGrpSpPr/>
          <p:nvPr/>
        </p:nvGrpSpPr>
        <p:grpSpPr>
          <a:xfrm flipH="1" flipV="1">
            <a:off x="1911850" y="3059524"/>
            <a:ext cx="8368299" cy="113835"/>
            <a:chOff x="395536" y="1340768"/>
            <a:chExt cx="8424936" cy="0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68DE4CF-E03F-4609-A2E0-BA10DCE42BFD}"/>
                </a:ext>
              </a:extLst>
            </p:cNvPr>
            <p:cNvCxnSpPr/>
            <p:nvPr/>
          </p:nvCxnSpPr>
          <p:spPr>
            <a:xfrm>
              <a:off x="5796136" y="1340768"/>
              <a:ext cx="3024336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8478F7A-2FB9-446C-B261-6B8855B35E48}"/>
                </a:ext>
              </a:extLst>
            </p:cNvPr>
            <p:cNvCxnSpPr/>
            <p:nvPr/>
          </p:nvCxnSpPr>
          <p:spPr>
            <a:xfrm>
              <a:off x="395536" y="1340768"/>
              <a:ext cx="54006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127EB1-6A3E-432F-9A1F-811C46E4E15B}"/>
              </a:ext>
            </a:extLst>
          </p:cNvPr>
          <p:cNvSpPr txBox="1"/>
          <p:nvPr/>
        </p:nvSpPr>
        <p:spPr>
          <a:xfrm>
            <a:off x="2343994" y="3741558"/>
            <a:ext cx="7504012" cy="234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===============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목표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=================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연구실 리눅스 서버 사용법 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(ML Workspace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웹서버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공유기 포트 포워딩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 모델 설계 및 학습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예제 실습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(Deep Learning with PyTorch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교재 및 실제 프로젝트 기반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"/>
                <a:ea typeface="나눔스퀘어" panose="020B0600000101010101"/>
              </a:rPr>
              <a:t>======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====</a:t>
            </a:r>
            <a:r>
              <a:rPr lang="en-US" altLang="ko-KR" b="1" dirty="0">
                <a:latin typeface="나눔"/>
                <a:ea typeface="나눔스퀘어" panose="020B0600000101010101"/>
              </a:rPr>
              <a:t>===============================</a:t>
            </a:r>
            <a:endParaRPr lang="en-US" altLang="ko-KR" sz="2000" b="1" dirty="0">
              <a:latin typeface="나눔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523338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144209" y="1305341"/>
            <a:ext cx="46937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Deep Learning with PyTorch </a:t>
            </a:r>
            <a:r>
              <a:rPr lang="ko-KR" altLang="en-US" b="1" dirty="0"/>
              <a:t>교재 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1</a:t>
            </a:r>
            <a:r>
              <a:rPr lang="ko-KR" altLang="en-US" b="1" dirty="0"/>
              <a:t>장 딥러닝과 파이토치 라이브러리 소개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챕터 </a:t>
            </a:r>
            <a:r>
              <a:rPr lang="en-US" altLang="ko-KR" b="1" dirty="0"/>
              <a:t>1</a:t>
            </a:r>
            <a:r>
              <a:rPr lang="ko-KR" altLang="en-US" b="1" dirty="0"/>
              <a:t>에서 주로 다루는 내용들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딥러닝이 머신 러닝에 대한 접근법을 어떻게 변화시켰는가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딥러닝과 잘 맞는 파이토치에 대한 이해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일반적인 딥러닝 프로젝트에 대한 이해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딥러닝 예제 실행에 필요한 하드웨어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116CB4-A6B4-4CDF-8486-76E860AC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07" y="0"/>
            <a:ext cx="7353993" cy="684454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4834016" cy="577921"/>
            <a:chOff x="1" y="5"/>
            <a:chExt cx="4834016" cy="57792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5E24172-4D2F-49DF-9FEB-1DE31623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897579" y="554815"/>
              <a:ext cx="1745246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810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664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1. Introducing deep learning and the PyTorch Library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0DF1D5-57DA-46E6-83A2-482D7206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0" y="1696764"/>
            <a:ext cx="6592349" cy="41267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C6B5AF-D7DD-4F43-91DB-409EB9C1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777"/>
            <a:ext cx="4389120" cy="428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584A5E-1189-414B-B713-8EF059685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634" y="1034502"/>
            <a:ext cx="1623782" cy="16237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BE11E5-4CE1-412A-84A0-DE436D721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883" y="1499447"/>
            <a:ext cx="3207133" cy="7990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F48E06-2F56-4C58-B250-F9F967BC7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481" y="3067218"/>
            <a:ext cx="3533870" cy="18625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A23C41-0F44-4676-9B00-7827D5D98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704" y="5241562"/>
            <a:ext cx="1510712" cy="14907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AD8CD8-831D-4010-9A57-A908852A0EE4}"/>
              </a:ext>
            </a:extLst>
          </p:cNvPr>
          <p:cNvSpPr txBox="1"/>
          <p:nvPr/>
        </p:nvSpPr>
        <p:spPr>
          <a:xfrm>
            <a:off x="9559593" y="1208948"/>
            <a:ext cx="1905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Prewitt </a:t>
            </a:r>
            <a:r>
              <a:rPr lang="ko-KR" altLang="en-US" sz="1200" dirty="0"/>
              <a:t>경계선 검출 필터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CA38A4-FB12-4B5F-950B-76C3DEE8C5AE}"/>
              </a:ext>
            </a:extLst>
          </p:cNvPr>
          <p:cNvSpPr txBox="1"/>
          <p:nvPr/>
        </p:nvSpPr>
        <p:spPr>
          <a:xfrm>
            <a:off x="8435902" y="1696764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*</a:t>
            </a:r>
            <a:endParaRPr lang="ko-KR" altLang="en-US" sz="2800" b="1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A06F35EF-78CA-4AD9-A890-B8CFDF82540A}"/>
              </a:ext>
            </a:extLst>
          </p:cNvPr>
          <p:cNvSpPr/>
          <p:nvPr/>
        </p:nvSpPr>
        <p:spPr>
          <a:xfrm>
            <a:off x="7373113" y="2681283"/>
            <a:ext cx="188112" cy="40452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C7A-2830-430E-9FC6-32BCFF756237}"/>
              </a:ext>
            </a:extLst>
          </p:cNvPr>
          <p:cNvSpPr txBox="1"/>
          <p:nvPr/>
        </p:nvSpPr>
        <p:spPr>
          <a:xfrm>
            <a:off x="7618980" y="2750831"/>
            <a:ext cx="2846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 필터에 대한 </a:t>
            </a:r>
            <a:r>
              <a:rPr lang="en-US" altLang="ko-KR" sz="1200" dirty="0"/>
              <a:t>convolution</a:t>
            </a:r>
            <a:r>
              <a:rPr lang="ko-KR" altLang="en-US" sz="1200" dirty="0"/>
              <a:t> 연산 결과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49F42F45-674F-430C-B006-621F1F85A3E7}"/>
              </a:ext>
            </a:extLst>
          </p:cNvPr>
          <p:cNvSpPr/>
          <p:nvPr/>
        </p:nvSpPr>
        <p:spPr>
          <a:xfrm>
            <a:off x="7373113" y="4760820"/>
            <a:ext cx="188112" cy="40452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2E32DB-40C7-41A5-993C-CE512A7585D4}"/>
              </a:ext>
            </a:extLst>
          </p:cNvPr>
          <p:cNvSpPr txBox="1"/>
          <p:nvPr/>
        </p:nvSpPr>
        <p:spPr>
          <a:xfrm>
            <a:off x="7618980" y="4850247"/>
            <a:ext cx="3053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추가 연산을 통해 최종 </a:t>
            </a:r>
            <a:r>
              <a:rPr lang="en-US" altLang="ko-KR" sz="1200" dirty="0"/>
              <a:t>feature map </a:t>
            </a:r>
            <a:r>
              <a:rPr lang="ko-KR" altLang="en-US" sz="1200" dirty="0"/>
              <a:t>추출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7F081-9B6E-4B88-A434-715AD4EFECF6}"/>
              </a:ext>
            </a:extLst>
          </p:cNvPr>
          <p:cNvSpPr txBox="1"/>
          <p:nvPr/>
        </p:nvSpPr>
        <p:spPr>
          <a:xfrm>
            <a:off x="8678985" y="5386342"/>
            <a:ext cx="3021981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/>
              <a:t>이처럼 단순 필터를 사용한 방법은 주로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ko-KR" altLang="en-US" sz="1100" dirty="0"/>
              <a:t>불량 회로 검출과 같이 제한된 곳에서 활용됨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밝기</a:t>
            </a:r>
            <a:r>
              <a:rPr lang="en-US" altLang="ko-KR" sz="1100" dirty="0"/>
              <a:t>, </a:t>
            </a:r>
            <a:r>
              <a:rPr lang="ko-KR" altLang="en-US" sz="1100" dirty="0"/>
              <a:t>조명</a:t>
            </a:r>
            <a:r>
              <a:rPr lang="en-US" altLang="ko-KR" sz="1100" dirty="0"/>
              <a:t>, </a:t>
            </a:r>
            <a:r>
              <a:rPr lang="ko-KR" altLang="en-US" sz="1100" dirty="0"/>
              <a:t>움직임 등이 균일한 환경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2CDEA4-8372-4758-802E-404ECA5159EA}"/>
              </a:ext>
            </a:extLst>
          </p:cNvPr>
          <p:cNvSpPr txBox="1"/>
          <p:nvPr/>
        </p:nvSpPr>
        <p:spPr>
          <a:xfrm>
            <a:off x="7912347" y="631026"/>
            <a:ext cx="3294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딥러닝 이전 머신러닝 접근법에 대한 예제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60D94B-CB2D-494E-8F8F-42B69D4925E3}"/>
              </a:ext>
            </a:extLst>
          </p:cNvPr>
          <p:cNvSpPr txBox="1"/>
          <p:nvPr/>
        </p:nvSpPr>
        <p:spPr>
          <a:xfrm>
            <a:off x="953277" y="6048973"/>
            <a:ext cx="5050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 Deep</a:t>
            </a:r>
            <a:r>
              <a:rPr lang="ko-KR" altLang="en-US" sz="1600" dirty="0"/>
              <a:t> </a:t>
            </a:r>
            <a:r>
              <a:rPr lang="en-US" altLang="ko-KR" sz="1600" dirty="0"/>
              <a:t>Learning Feature</a:t>
            </a:r>
            <a:r>
              <a:rPr lang="ko-KR" altLang="en-US" sz="1600" dirty="0"/>
              <a:t> </a:t>
            </a:r>
            <a:r>
              <a:rPr lang="en-US" altLang="ko-KR" sz="1600" dirty="0"/>
              <a:t>vs Hand Crafted Feature 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8454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234316" y="554815"/>
              <a:ext cx="9953694" cy="0"/>
              <a:chOff x="-651661" y="548680"/>
              <a:chExt cx="9795662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/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1661" y="548680"/>
                <a:ext cx="233551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2242267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1-1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리눅스란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?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54D99D-8A07-40E0-A8EA-EFF2B588C8FF}"/>
              </a:ext>
            </a:extLst>
          </p:cNvPr>
          <p:cNvSpPr txBox="1"/>
          <p:nvPr/>
        </p:nvSpPr>
        <p:spPr>
          <a:xfrm>
            <a:off x="183738" y="937749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개발 자연어 처리 프로그램 개발 환경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46F726-AC39-499D-AADD-D64BE9F43BF2}"/>
              </a:ext>
            </a:extLst>
          </p:cNvPr>
          <p:cNvGrpSpPr/>
          <p:nvPr/>
        </p:nvGrpSpPr>
        <p:grpSpPr>
          <a:xfrm>
            <a:off x="183738" y="1424962"/>
            <a:ext cx="5304925" cy="4828310"/>
            <a:chOff x="241069" y="1365689"/>
            <a:chExt cx="4803825" cy="43722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2353AD-9A93-4AE4-AF48-938532EFA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069" y="1365689"/>
              <a:ext cx="4803825" cy="437223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EB38C9-386D-490D-B81B-E74A471A0094}"/>
                </a:ext>
              </a:extLst>
            </p:cNvPr>
            <p:cNvSpPr/>
            <p:nvPr/>
          </p:nvSpPr>
          <p:spPr>
            <a:xfrm>
              <a:off x="391719" y="3973483"/>
              <a:ext cx="2910476" cy="12718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D88B6D-B41D-40F1-B176-17F5193404EC}"/>
              </a:ext>
            </a:extLst>
          </p:cNvPr>
          <p:cNvSpPr txBox="1"/>
          <p:nvPr/>
        </p:nvSpPr>
        <p:spPr>
          <a:xfrm>
            <a:off x="5892981" y="937749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네이버</a:t>
            </a:r>
            <a:r>
              <a:rPr lang="en-US" altLang="ko-KR" dirty="0"/>
              <a:t> </a:t>
            </a:r>
            <a:r>
              <a:rPr lang="ko-KR" altLang="en-US" dirty="0" err="1"/>
              <a:t>파파고</a:t>
            </a:r>
            <a:r>
              <a:rPr lang="ko-KR" altLang="en-US" dirty="0"/>
              <a:t> 신입 자격 요건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58FE7E-C61D-466D-A27B-D6CAB0C53EF1}"/>
              </a:ext>
            </a:extLst>
          </p:cNvPr>
          <p:cNvGrpSpPr/>
          <p:nvPr/>
        </p:nvGrpSpPr>
        <p:grpSpPr>
          <a:xfrm>
            <a:off x="5892981" y="1471501"/>
            <a:ext cx="6115281" cy="4627049"/>
            <a:chOff x="5976545" y="1739761"/>
            <a:chExt cx="5778504" cy="43722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A35EA35-2825-4913-B93F-DBFE87C2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6545" y="1739761"/>
              <a:ext cx="5778504" cy="437223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202D88-2368-4708-A1F4-48B103B3EE91}"/>
                </a:ext>
              </a:extLst>
            </p:cNvPr>
            <p:cNvSpPr/>
            <p:nvPr/>
          </p:nvSpPr>
          <p:spPr>
            <a:xfrm>
              <a:off x="5976546" y="5333307"/>
              <a:ext cx="4954690" cy="2860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E704DB7-667A-4B27-B233-E405568AC3D3}"/>
              </a:ext>
            </a:extLst>
          </p:cNvPr>
          <p:cNvSpPr txBox="1"/>
          <p:nvPr/>
        </p:nvSpPr>
        <p:spPr>
          <a:xfrm>
            <a:off x="0" y="6550218"/>
            <a:ext cx="7232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참고</a:t>
            </a:r>
            <a:r>
              <a:rPr lang="en-US" altLang="ko-KR" sz="1400" dirty="0"/>
              <a:t>] https://github.com/kakao/khaiii, https://recruit.navercorp.com/naver/recruitMain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F8CF41-D6BE-4B8E-B04B-A4F6C4A270F6}"/>
              </a:ext>
            </a:extLst>
          </p:cNvPr>
          <p:cNvSpPr txBox="1"/>
          <p:nvPr/>
        </p:nvSpPr>
        <p:spPr>
          <a:xfrm>
            <a:off x="2338727" y="104299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대기업 인공지능 개발 환경은 대부분 리눅스다</a:t>
            </a:r>
          </a:p>
        </p:txBody>
      </p:sp>
    </p:spTree>
    <p:extLst>
      <p:ext uri="{BB962C8B-B14F-4D97-AF65-F5344CB8AC3E}">
        <p14:creationId xmlns:p14="http://schemas.microsoft.com/office/powerpoint/2010/main" val="62228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664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1. Introducing deep learning and the PyTorch Library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53902D-5E70-441B-9AA9-6C88C866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" y="685010"/>
            <a:ext cx="4105361" cy="404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B3E0F3-CD61-44BF-8114-C3FF60AEE1F2}"/>
              </a:ext>
            </a:extLst>
          </p:cNvPr>
          <p:cNvSpPr txBox="1"/>
          <p:nvPr/>
        </p:nvSpPr>
        <p:spPr>
          <a:xfrm>
            <a:off x="266008" y="1768782"/>
            <a:ext cx="9384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PyTorch</a:t>
            </a:r>
            <a:r>
              <a:rPr lang="ko-KR" altLang="en-US" dirty="0"/>
              <a:t>는 </a:t>
            </a:r>
            <a:r>
              <a:rPr lang="en-US" altLang="ko-KR" dirty="0"/>
              <a:t>tensor</a:t>
            </a:r>
            <a:r>
              <a:rPr lang="ko-KR" altLang="en-US" dirty="0"/>
              <a:t>를 다루기 위한 최적의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(</a:t>
            </a:r>
            <a:r>
              <a:rPr lang="ko-KR" altLang="en-US" dirty="0"/>
              <a:t>데이터 분석 라이브러리 전반에서 사용되는 </a:t>
            </a:r>
            <a:r>
              <a:rPr lang="en-US" altLang="ko-KR" dirty="0"/>
              <a:t>NumPy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조작 및 연산 방법이 유사하다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7212F0D-3DEC-4D2A-8CB5-7DD2B256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6" y="3093907"/>
            <a:ext cx="8345238" cy="22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664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1. Introducing deep learning and the PyTorch Library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53902D-5E70-441B-9AA9-6C88C866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" y="685010"/>
            <a:ext cx="4105361" cy="40497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86AF45C-666A-455F-834B-63870A297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98" y="1197077"/>
            <a:ext cx="7721804" cy="48961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2FEC24-60F3-4AC0-9539-B5279F398EC3}"/>
              </a:ext>
            </a:extLst>
          </p:cNvPr>
          <p:cNvSpPr txBox="1"/>
          <p:nvPr/>
        </p:nvSpPr>
        <p:spPr>
          <a:xfrm>
            <a:off x="22384" y="6468322"/>
            <a:ext cx="4195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참고</a:t>
            </a:r>
            <a:r>
              <a:rPr lang="en-US" altLang="ko-KR" sz="1600" dirty="0"/>
              <a:t>] </a:t>
            </a:r>
            <a:r>
              <a:rPr lang="ko-KR" altLang="en-US" sz="1600" dirty="0"/>
              <a:t>https://data-newbie.tistory.com/425</a:t>
            </a:r>
          </a:p>
        </p:txBody>
      </p:sp>
    </p:spTree>
    <p:extLst>
      <p:ext uri="{BB962C8B-B14F-4D97-AF65-F5344CB8AC3E}">
        <p14:creationId xmlns:p14="http://schemas.microsoft.com/office/powerpoint/2010/main" val="2580321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664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1. Introducing deep learning and the PyTorch Library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53902D-5E70-441B-9AA9-6C88C866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" y="685010"/>
            <a:ext cx="4105361" cy="4049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EEFA82-F847-448F-8628-0E25273E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22" y="1398779"/>
            <a:ext cx="8169956" cy="4904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4D854F-2EC7-4DA3-A1C9-295EF76DFF2F}"/>
              </a:ext>
            </a:extLst>
          </p:cNvPr>
          <p:cNvSpPr txBox="1"/>
          <p:nvPr/>
        </p:nvSpPr>
        <p:spPr>
          <a:xfrm>
            <a:off x="22384" y="6468322"/>
            <a:ext cx="4195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참고</a:t>
            </a:r>
            <a:r>
              <a:rPr lang="en-US" altLang="ko-KR" sz="1600" dirty="0"/>
              <a:t>] </a:t>
            </a:r>
            <a:r>
              <a:rPr lang="ko-KR" altLang="en-US" sz="1600" dirty="0"/>
              <a:t>https://data-newbie.tistory.com/425</a:t>
            </a:r>
          </a:p>
        </p:txBody>
      </p:sp>
    </p:spTree>
    <p:extLst>
      <p:ext uri="{BB962C8B-B14F-4D97-AF65-F5344CB8AC3E}">
        <p14:creationId xmlns:p14="http://schemas.microsoft.com/office/powerpoint/2010/main" val="3299497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664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1. Introducing deep learning and the PyTorch Library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53902D-5E70-441B-9AA9-6C88C866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8" y="685010"/>
            <a:ext cx="4105361" cy="40497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B43DC40-97FA-48D6-86BB-CAA834ABE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41" y="1849037"/>
            <a:ext cx="8104909" cy="3722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7C88C4-6331-4F1C-948A-5762E8109962}"/>
              </a:ext>
            </a:extLst>
          </p:cNvPr>
          <p:cNvSpPr txBox="1"/>
          <p:nvPr/>
        </p:nvSpPr>
        <p:spPr>
          <a:xfrm>
            <a:off x="22384" y="6468322"/>
            <a:ext cx="4195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참고</a:t>
            </a:r>
            <a:r>
              <a:rPr lang="en-US" altLang="ko-KR" sz="1600" dirty="0"/>
              <a:t>] </a:t>
            </a:r>
            <a:r>
              <a:rPr lang="ko-KR" altLang="en-US" sz="1600" dirty="0"/>
              <a:t>https://data-newbie.tistory.com/425</a:t>
            </a:r>
          </a:p>
        </p:txBody>
      </p:sp>
    </p:spTree>
    <p:extLst>
      <p:ext uri="{BB962C8B-B14F-4D97-AF65-F5344CB8AC3E}">
        <p14:creationId xmlns:p14="http://schemas.microsoft.com/office/powerpoint/2010/main" val="465308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664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1. Introducing deep learning and the PyTorch Library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865B6F-FD87-4AF8-844B-C68A38D7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3" y="648225"/>
            <a:ext cx="7137861" cy="331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6782C2-AB02-4D3B-879D-5B6BD65E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14" y="1049737"/>
            <a:ext cx="8675171" cy="57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1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664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1. Introducing deep learning and the PyTorch Library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1C7688-5722-41B0-A41C-77BC4620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05" y="1522606"/>
            <a:ext cx="11041390" cy="38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20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664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1. Introducing deep learning and the PyTorch Library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311C5-C07A-4D22-865D-F27C8853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966787"/>
            <a:ext cx="11801475" cy="4924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AD2A6F-94D8-486F-94E9-AD73795D7CF1}"/>
              </a:ext>
            </a:extLst>
          </p:cNvPr>
          <p:cNvSpPr txBox="1"/>
          <p:nvPr/>
        </p:nvSpPr>
        <p:spPr>
          <a:xfrm>
            <a:off x="2086493" y="5619403"/>
            <a:ext cx="649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위는</a:t>
            </a:r>
            <a:r>
              <a:rPr lang="en-US" altLang="ko-KR" dirty="0"/>
              <a:t> </a:t>
            </a:r>
            <a:r>
              <a:rPr lang="ko-KR" altLang="en-US" dirty="0"/>
              <a:t>분산 프로그래밍 및 </a:t>
            </a:r>
            <a:r>
              <a:rPr lang="en-US" altLang="ko-KR" dirty="0"/>
              <a:t>deployments </a:t>
            </a:r>
            <a:r>
              <a:rPr lang="ko-KR" altLang="en-US" dirty="0"/>
              <a:t>유틸리티에 대한 내용</a:t>
            </a:r>
          </a:p>
        </p:txBody>
      </p:sp>
    </p:spTree>
    <p:extLst>
      <p:ext uri="{BB962C8B-B14F-4D97-AF65-F5344CB8AC3E}">
        <p14:creationId xmlns:p14="http://schemas.microsoft.com/office/powerpoint/2010/main" val="249542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210709" y="1338592"/>
            <a:ext cx="5067871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Deep Learning with PyTorch </a:t>
            </a:r>
            <a:r>
              <a:rPr lang="ko-KR" altLang="en-US" b="1" dirty="0"/>
              <a:t>교재 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장 </a:t>
            </a:r>
            <a:r>
              <a:rPr lang="en-US" altLang="ko-KR" b="1" dirty="0"/>
              <a:t>Tensor</a:t>
            </a:r>
            <a:r>
              <a:rPr lang="ko-KR" altLang="en-US" b="1" dirty="0"/>
              <a:t> 기초 학습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이 장에서 다루는 내용</a:t>
            </a:r>
            <a:endParaRPr lang="en-US" altLang="ko-KR" dirty="0"/>
          </a:p>
          <a:p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Tensor</a:t>
            </a:r>
            <a:r>
              <a:rPr lang="ko-KR" altLang="en-US" dirty="0"/>
              <a:t> 이해</a:t>
            </a:r>
            <a:r>
              <a:rPr lang="en-US" altLang="ko-KR" dirty="0"/>
              <a:t>(</a:t>
            </a:r>
            <a:r>
              <a:rPr lang="ko-KR" altLang="en-US" dirty="0"/>
              <a:t>기초적인 데이터 구조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Tensor </a:t>
            </a:r>
            <a:r>
              <a:rPr lang="ko-KR" altLang="en-US" dirty="0"/>
              <a:t>인덱싱 및 연산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NumPy</a:t>
            </a:r>
            <a:r>
              <a:rPr lang="ko-KR" altLang="en-US" dirty="0"/>
              <a:t>와 </a:t>
            </a:r>
            <a:r>
              <a:rPr lang="en-US" altLang="ko-KR" dirty="0"/>
              <a:t>Tensor</a:t>
            </a:r>
            <a:r>
              <a:rPr lang="ko-KR" altLang="en-US" dirty="0"/>
              <a:t>간 상호 연산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속도를 위한 </a:t>
            </a:r>
            <a:r>
              <a:rPr lang="en-US" altLang="ko-KR" dirty="0"/>
              <a:t>GPU</a:t>
            </a:r>
            <a:r>
              <a:rPr lang="ko-KR" altLang="en-US" dirty="0"/>
              <a:t>기반 연산</a:t>
            </a:r>
            <a:endParaRPr lang="en-US" altLang="ko-KR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4834016" cy="577921"/>
            <a:chOff x="1" y="5"/>
            <a:chExt cx="4834016" cy="57792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5E24172-4D2F-49DF-9FEB-1DE31623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897579" y="554815"/>
              <a:ext cx="1745246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11A85F1-6D26-4E03-AC08-D5E876BC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07" y="216132"/>
            <a:ext cx="7350002" cy="630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359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3. It starts with a tensor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74F150-3F06-4F52-B206-F434CD9A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8" y="706867"/>
            <a:ext cx="5778385" cy="4258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65476D-8D1B-4F83-BAE6-1DB0E616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52" y="1261677"/>
            <a:ext cx="7473296" cy="55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3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359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3. It starts with a tensor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74F150-3F06-4F52-B206-F434CD9A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8" y="706867"/>
            <a:ext cx="5778385" cy="4258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81C2C5-3B76-4B71-B95B-AB981E67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90" y="1026785"/>
            <a:ext cx="6727638" cy="28832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77763A-6CDF-4E88-B3CD-7658BBC9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936" y="3543147"/>
            <a:ext cx="6494946" cy="33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4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234316" y="554815"/>
              <a:ext cx="9953694" cy="0"/>
              <a:chOff x="-651661" y="548680"/>
              <a:chExt cx="9795662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/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1661" y="548680"/>
                <a:ext cx="233551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2242267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1-1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리눅스란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?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E704DB7-667A-4B27-B233-E405568AC3D3}"/>
              </a:ext>
            </a:extLst>
          </p:cNvPr>
          <p:cNvSpPr txBox="1"/>
          <p:nvPr/>
        </p:nvSpPr>
        <p:spPr>
          <a:xfrm>
            <a:off x="0" y="6550218"/>
            <a:ext cx="4390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참고</a:t>
            </a:r>
            <a:r>
              <a:rPr lang="en-US" altLang="ko-KR" sz="1400" dirty="0"/>
              <a:t>] https://github.com/microsoft/PySiamTracking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F8CF41-D6BE-4B8E-B04B-A4F6C4A270F6}"/>
              </a:ext>
            </a:extLst>
          </p:cNvPr>
          <p:cNvSpPr txBox="1"/>
          <p:nvPr/>
        </p:nvSpPr>
        <p:spPr>
          <a:xfrm>
            <a:off x="2338727" y="104299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심지어 </a:t>
            </a:r>
            <a:r>
              <a:rPr lang="en-US" altLang="ko-KR" dirty="0"/>
              <a:t>MS</a:t>
            </a:r>
            <a:r>
              <a:rPr lang="ko-KR" altLang="en-US" dirty="0"/>
              <a:t>도 딥러닝 연구는 리눅스에서 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3E50DA-7313-481C-8923-AC633364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9" y="1659158"/>
            <a:ext cx="3313729" cy="650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6ADC6D-E494-496D-BC74-D22F11DD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9" y="2258695"/>
            <a:ext cx="7023052" cy="33890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B2963D-CE40-4599-A313-2322D38D2A57}"/>
              </a:ext>
            </a:extLst>
          </p:cNvPr>
          <p:cNvSpPr txBox="1"/>
          <p:nvPr/>
        </p:nvSpPr>
        <p:spPr>
          <a:xfrm>
            <a:off x="8184318" y="3605490"/>
            <a:ext cx="3313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왜 리눅스를 사용할까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599BC35-9E9F-46A4-954E-ED864C57A836}"/>
              </a:ext>
            </a:extLst>
          </p:cNvPr>
          <p:cNvSpPr/>
          <p:nvPr/>
        </p:nvSpPr>
        <p:spPr>
          <a:xfrm rot="10800000">
            <a:off x="3183773" y="1836037"/>
            <a:ext cx="540328" cy="307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45DC0C-E186-43BA-A516-08F225CE8007}"/>
              </a:ext>
            </a:extLst>
          </p:cNvPr>
          <p:cNvSpPr txBox="1"/>
          <p:nvPr/>
        </p:nvSpPr>
        <p:spPr>
          <a:xfrm>
            <a:off x="3822377" y="1814302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마이크로소프트사의 프로젝트가 공유 되어있는 </a:t>
            </a:r>
            <a:r>
              <a:rPr lang="en-US" altLang="ko-KR" dirty="0"/>
              <a:t>github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215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3991" y="0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2" y="548680"/>
                <a:ext cx="3312782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83401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1-5 ML Workspace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PyTorch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</a:t>
              </a: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16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및 실습</a:t>
              </a:r>
              <a:endParaRPr lang="ko-KR" altLang="en-US" sz="105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B0B156-AC7B-4922-AECA-6F4E251AE724}"/>
              </a:ext>
            </a:extLst>
          </p:cNvPr>
          <p:cNvSpPr txBox="1"/>
          <p:nvPr/>
        </p:nvSpPr>
        <p:spPr>
          <a:xfrm>
            <a:off x="4882464" y="92064"/>
            <a:ext cx="359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Chapter 3. It starts with a tensor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BA14F-45C1-4EB7-B57D-555F12887D8D}"/>
              </a:ext>
            </a:extLst>
          </p:cNvPr>
          <p:cNvSpPr txBox="1"/>
          <p:nvPr/>
        </p:nvSpPr>
        <p:spPr>
          <a:xfrm>
            <a:off x="2519877" y="2437585"/>
            <a:ext cx="582723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PyTorch tensor </a:t>
            </a:r>
            <a:r>
              <a:rPr lang="ko-KR" altLang="en-US" sz="2000" b="1" dirty="0"/>
              <a:t>기본 연산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웹서버 환경에서 주피터 노트북으로 실습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3EF84-B4AA-46AA-892E-42BC16C0272F}"/>
              </a:ext>
            </a:extLst>
          </p:cNvPr>
          <p:cNvSpPr txBox="1"/>
          <p:nvPr/>
        </p:nvSpPr>
        <p:spPr>
          <a:xfrm>
            <a:off x="2053882" y="5157056"/>
            <a:ext cx="80842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$git clone </a:t>
            </a:r>
            <a:r>
              <a:rPr lang="ko-KR" altLang="en-US" sz="2000" dirty="0"/>
              <a:t>https://github.com/KUNYOUNGLEE/2021-winter-study.git</a:t>
            </a:r>
          </a:p>
        </p:txBody>
      </p:sp>
    </p:spTree>
    <p:extLst>
      <p:ext uri="{BB962C8B-B14F-4D97-AF65-F5344CB8AC3E}">
        <p14:creationId xmlns:p14="http://schemas.microsoft.com/office/powerpoint/2010/main" val="1975357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4412251" y="554815"/>
              <a:ext cx="7775760" cy="0"/>
              <a:chOff x="1491695" y="548680"/>
              <a:chExt cx="7652306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1695" y="548680"/>
                <a:ext cx="233551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580312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 ML Workspace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웹서버 기능 확인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pic>
        <p:nvPicPr>
          <p:cNvPr id="21" name="Picture 2" descr="컴퓨터 - 무료 컴퓨터개 아이콘">
            <a:extLst>
              <a:ext uri="{FF2B5EF4-FFF2-40B4-BE49-F238E27FC236}">
                <a16:creationId xmlns:a16="http://schemas.microsoft.com/office/drawing/2014/main" id="{C4E0461B-303B-47CA-BA3C-5C2C8422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335" y="3775014"/>
            <a:ext cx="1837038" cy="18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36A4B9-F911-4DEA-9ECB-ADB6B052329C}"/>
              </a:ext>
            </a:extLst>
          </p:cNvPr>
          <p:cNvSpPr txBox="1"/>
          <p:nvPr/>
        </p:nvSpPr>
        <p:spPr>
          <a:xfrm>
            <a:off x="8014453" y="4441059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번 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0675DB-CE1E-4AFA-A136-47CC1659FA81}"/>
              </a:ext>
            </a:extLst>
          </p:cNvPr>
          <p:cNvSpPr txBox="1"/>
          <p:nvPr/>
        </p:nvSpPr>
        <p:spPr>
          <a:xfrm>
            <a:off x="7228110" y="3624698"/>
            <a:ext cx="3116911" cy="369332"/>
          </a:xfrm>
          <a:prstGeom prst="rect">
            <a:avLst/>
          </a:prstGeom>
          <a:solidFill>
            <a:srgbClr val="24B8E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도커 엔진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7F88CC-5A17-4855-ADFE-7419B210826B}"/>
              </a:ext>
            </a:extLst>
          </p:cNvPr>
          <p:cNvSpPr txBox="1"/>
          <p:nvPr/>
        </p:nvSpPr>
        <p:spPr>
          <a:xfrm>
            <a:off x="6096000" y="1692302"/>
            <a:ext cx="1630017" cy="1200329"/>
          </a:xfrm>
          <a:prstGeom prst="rect">
            <a:avLst/>
          </a:prstGeom>
          <a:solidFill>
            <a:srgbClr val="E0EF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9101 </a:t>
            </a:r>
            <a:r>
              <a:rPr lang="ko-KR" altLang="en-US" dirty="0"/>
              <a:t>포트와 연결된 </a:t>
            </a:r>
            <a:r>
              <a:rPr lang="en-US" altLang="ko-KR" dirty="0"/>
              <a:t>ML Workspace </a:t>
            </a:r>
          </a:p>
          <a:p>
            <a:pPr algn="ctr"/>
            <a:r>
              <a:rPr lang="ko-KR" altLang="en-US" dirty="0"/>
              <a:t>웹서버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683B05-74D6-45A3-8B9F-8DE1A26D9E3C}"/>
              </a:ext>
            </a:extLst>
          </p:cNvPr>
          <p:cNvSpPr txBox="1"/>
          <p:nvPr/>
        </p:nvSpPr>
        <p:spPr>
          <a:xfrm>
            <a:off x="8103362" y="1692302"/>
            <a:ext cx="1630017" cy="1200329"/>
          </a:xfrm>
          <a:prstGeom prst="rect">
            <a:avLst/>
          </a:prstGeom>
          <a:solidFill>
            <a:srgbClr val="E0EF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9102 </a:t>
            </a:r>
            <a:r>
              <a:rPr lang="ko-KR" altLang="en-US" dirty="0"/>
              <a:t>포트와 연결된 </a:t>
            </a:r>
            <a:r>
              <a:rPr lang="en-US" altLang="ko-KR" dirty="0"/>
              <a:t>ML Workspace </a:t>
            </a:r>
          </a:p>
          <a:p>
            <a:pPr algn="ctr"/>
            <a:r>
              <a:rPr lang="ko-KR" altLang="en-US" dirty="0"/>
              <a:t>웹서버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05F1C6-BBCE-42A9-A9C7-AD009D7521A1}"/>
              </a:ext>
            </a:extLst>
          </p:cNvPr>
          <p:cNvSpPr txBox="1"/>
          <p:nvPr/>
        </p:nvSpPr>
        <p:spPr>
          <a:xfrm>
            <a:off x="10064535" y="1692302"/>
            <a:ext cx="1630017" cy="1200329"/>
          </a:xfrm>
          <a:prstGeom prst="rect">
            <a:avLst/>
          </a:prstGeom>
          <a:solidFill>
            <a:srgbClr val="E0EF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9103 </a:t>
            </a:r>
            <a:r>
              <a:rPr lang="ko-KR" altLang="en-US" dirty="0"/>
              <a:t>포트와 연결된 </a:t>
            </a:r>
            <a:r>
              <a:rPr lang="en-US" altLang="ko-KR" dirty="0"/>
              <a:t>ML Workspace </a:t>
            </a:r>
          </a:p>
          <a:p>
            <a:pPr algn="ctr"/>
            <a:r>
              <a:rPr lang="ko-KR" altLang="en-US" dirty="0"/>
              <a:t>웹서버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62473DD-C2E0-4BB9-9B3E-477710206CD2}"/>
              </a:ext>
            </a:extLst>
          </p:cNvPr>
          <p:cNvCxnSpPr>
            <a:cxnSpLocks/>
            <a:stCxn id="25" idx="0"/>
            <a:endCxn id="26" idx="2"/>
          </p:cNvCxnSpPr>
          <p:nvPr/>
        </p:nvCxnSpPr>
        <p:spPr>
          <a:xfrm flipH="1" flipV="1">
            <a:off x="6911009" y="2892631"/>
            <a:ext cx="1875557" cy="732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C6848B2-7708-4BBF-B25A-D34658A3D4B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8786566" y="2892631"/>
            <a:ext cx="131805" cy="7320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CE297F9-BD2E-4E43-8A82-E91AA0E066B1}"/>
              </a:ext>
            </a:extLst>
          </p:cNvPr>
          <p:cNvCxnSpPr>
            <a:cxnSpLocks/>
            <a:stCxn id="25" idx="0"/>
            <a:endCxn id="38" idx="2"/>
          </p:cNvCxnSpPr>
          <p:nvPr/>
        </p:nvCxnSpPr>
        <p:spPr>
          <a:xfrm flipV="1">
            <a:off x="8786566" y="2892631"/>
            <a:ext cx="2092978" cy="732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53CEF3E-EF7F-49DF-B35C-7072CFCD26C9}"/>
              </a:ext>
            </a:extLst>
          </p:cNvPr>
          <p:cNvSpPr txBox="1"/>
          <p:nvPr/>
        </p:nvSpPr>
        <p:spPr>
          <a:xfrm>
            <a:off x="6242797" y="1215865"/>
            <a:ext cx="535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마치 </a:t>
            </a:r>
            <a:r>
              <a:rPr lang="en-US" altLang="ko-KR" dirty="0"/>
              <a:t>Guest OS</a:t>
            </a:r>
            <a:r>
              <a:rPr lang="ko-KR" altLang="en-US" dirty="0"/>
              <a:t>가 있는 것처럼 가상화 환경을 제공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765816-EFFD-4DBA-BA63-759561E14503}"/>
              </a:ext>
            </a:extLst>
          </p:cNvPr>
          <p:cNvSpPr txBox="1"/>
          <p:nvPr/>
        </p:nvSpPr>
        <p:spPr>
          <a:xfrm>
            <a:off x="9833055" y="4363362"/>
            <a:ext cx="1630017" cy="923330"/>
          </a:xfrm>
          <a:prstGeom prst="rect">
            <a:avLst/>
          </a:prstGeom>
          <a:solidFill>
            <a:srgbClr val="39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Ubuntu 18.04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NVIDIA graphic driver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C44B45-3C2D-4674-9933-7E9C80C5DDAB}"/>
              </a:ext>
            </a:extLst>
          </p:cNvPr>
          <p:cNvSpPr txBox="1"/>
          <p:nvPr/>
        </p:nvSpPr>
        <p:spPr>
          <a:xfrm>
            <a:off x="7490556" y="546476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리눅스 커널을 공유한다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5" name="Picture 4" descr="아이피타임(iptime) 무선 공유기 속도 올리는 방법 - dobiho on HCI">
            <a:extLst>
              <a:ext uri="{FF2B5EF4-FFF2-40B4-BE49-F238E27FC236}">
                <a16:creationId xmlns:a16="http://schemas.microsoft.com/office/drawing/2014/main" id="{0FE1EA17-3873-4CDE-A87F-69D331DE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35" y="3075505"/>
            <a:ext cx="1540202" cy="13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F02A3D8-8289-4710-83FB-228FD9540C3D}"/>
              </a:ext>
            </a:extLst>
          </p:cNvPr>
          <p:cNvGrpSpPr/>
          <p:nvPr/>
        </p:nvGrpSpPr>
        <p:grpSpPr>
          <a:xfrm>
            <a:off x="1343481" y="4664361"/>
            <a:ext cx="376067" cy="486294"/>
            <a:chOff x="9944794" y="2866505"/>
            <a:chExt cx="376067" cy="486294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288972A8-48E6-42F5-8696-1DE2CF4521C9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963B730-0731-4524-A91C-86D2F36B37C4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BDA337-A68B-4789-B88F-89A39F3AC872}"/>
              </a:ext>
            </a:extLst>
          </p:cNvPr>
          <p:cNvGrpSpPr/>
          <p:nvPr/>
        </p:nvGrpSpPr>
        <p:grpSpPr>
          <a:xfrm>
            <a:off x="1199196" y="2575232"/>
            <a:ext cx="376067" cy="486294"/>
            <a:chOff x="9944794" y="2866505"/>
            <a:chExt cx="376067" cy="486294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CA686DA2-B9F8-42DB-A579-356785BCEC75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F8B590D-82B4-460F-A9A0-AFE657388909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B79F516-A9A0-46A1-A4FA-C3795355C71A}"/>
              </a:ext>
            </a:extLst>
          </p:cNvPr>
          <p:cNvGrpSpPr/>
          <p:nvPr/>
        </p:nvGrpSpPr>
        <p:grpSpPr>
          <a:xfrm>
            <a:off x="1194388" y="3528998"/>
            <a:ext cx="376067" cy="486294"/>
            <a:chOff x="9944794" y="2866505"/>
            <a:chExt cx="376067" cy="486294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F68B6482-5E7E-4496-A1FF-AEC9EF1E658D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EBFB65E-75DB-4B82-90DF-A46E48ADEBAC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96719E3-9F5C-4FF2-B2B0-41B65EA20ED7}"/>
              </a:ext>
            </a:extLst>
          </p:cNvPr>
          <p:cNvSpPr txBox="1"/>
          <p:nvPr/>
        </p:nvSpPr>
        <p:spPr>
          <a:xfrm>
            <a:off x="998169" y="3102947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ko-KR" altLang="en-US" sz="1200" b="1" dirty="0"/>
              <a:t>번 팀</a:t>
            </a:r>
            <a:r>
              <a:rPr lang="en-US" altLang="ko-KR" sz="1200" b="1" dirty="0"/>
              <a:t>#1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8E61DD-5E41-472B-8F58-10EB4FD766ED}"/>
              </a:ext>
            </a:extLst>
          </p:cNvPr>
          <p:cNvSpPr txBox="1"/>
          <p:nvPr/>
        </p:nvSpPr>
        <p:spPr>
          <a:xfrm>
            <a:off x="894936" y="4063166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ko-KR" altLang="en-US" sz="1200" b="1" dirty="0"/>
              <a:t>번 팀 </a:t>
            </a:r>
            <a:r>
              <a:rPr lang="en-US" altLang="ko-KR" sz="1200" b="1" dirty="0"/>
              <a:t>#2</a:t>
            </a:r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1A5C15-E9E2-4CAA-A9FD-9E5EFE4BAAF1}"/>
              </a:ext>
            </a:extLst>
          </p:cNvPr>
          <p:cNvSpPr txBox="1"/>
          <p:nvPr/>
        </p:nvSpPr>
        <p:spPr>
          <a:xfrm>
            <a:off x="1116291" y="5221356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ko-KR" altLang="en-US" sz="1200" b="1" dirty="0"/>
              <a:t>번 팀 </a:t>
            </a:r>
            <a:r>
              <a:rPr lang="en-US" altLang="ko-KR" sz="1200" b="1" dirty="0"/>
              <a:t>#3</a:t>
            </a:r>
            <a:endParaRPr lang="ko-KR" altLang="en-US" sz="1200" b="1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E561DAD-ECE1-4CDD-8ACD-3A5587696B5C}"/>
              </a:ext>
            </a:extLst>
          </p:cNvPr>
          <p:cNvCxnSpPr>
            <a:cxnSpLocks/>
            <a:stCxn id="53" idx="6"/>
            <a:endCxn id="45" idx="1"/>
          </p:cNvCxnSpPr>
          <p:nvPr/>
        </p:nvCxnSpPr>
        <p:spPr>
          <a:xfrm>
            <a:off x="1549327" y="2737330"/>
            <a:ext cx="2324308" cy="1037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61659D7-6E36-4AA0-8843-0EA9E031DD8C}"/>
              </a:ext>
            </a:extLst>
          </p:cNvPr>
          <p:cNvCxnSpPr>
            <a:cxnSpLocks/>
            <a:stCxn id="56" idx="6"/>
            <a:endCxn id="45" idx="1"/>
          </p:cNvCxnSpPr>
          <p:nvPr/>
        </p:nvCxnSpPr>
        <p:spPr>
          <a:xfrm>
            <a:off x="1544519" y="3691096"/>
            <a:ext cx="2329116" cy="83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2FFC865-958E-4426-99AA-921D749B26DD}"/>
              </a:ext>
            </a:extLst>
          </p:cNvPr>
          <p:cNvCxnSpPr>
            <a:cxnSpLocks/>
            <a:stCxn id="45" idx="1"/>
            <a:endCxn id="50" idx="6"/>
          </p:cNvCxnSpPr>
          <p:nvPr/>
        </p:nvCxnSpPr>
        <p:spPr>
          <a:xfrm flipH="1">
            <a:off x="1693612" y="3775014"/>
            <a:ext cx="2180023" cy="1051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CACA9D7-8032-42CA-B98E-30D3FFF09CB0}"/>
              </a:ext>
            </a:extLst>
          </p:cNvPr>
          <p:cNvSpPr txBox="1"/>
          <p:nvPr/>
        </p:nvSpPr>
        <p:spPr>
          <a:xfrm>
            <a:off x="2538371" y="296780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</a:t>
            </a:r>
            <a:endParaRPr lang="ko-KR" alt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42456A-FB5C-4B49-A823-8E5109F56168}"/>
              </a:ext>
            </a:extLst>
          </p:cNvPr>
          <p:cNvSpPr txBox="1"/>
          <p:nvPr/>
        </p:nvSpPr>
        <p:spPr>
          <a:xfrm>
            <a:off x="3669314" y="4789050"/>
            <a:ext cx="276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공유기</a:t>
            </a:r>
            <a:r>
              <a:rPr lang="en-US" altLang="ko-KR" b="1" dirty="0"/>
              <a:t>(</a:t>
            </a:r>
            <a:r>
              <a:rPr lang="ko-KR" altLang="en-US" b="1" dirty="0"/>
              <a:t>라우터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prsever.iptime.org:1000</a:t>
            </a:r>
            <a:endParaRPr lang="ko-KR" altLang="en-US" b="1" dirty="0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43279903-3378-4F0D-B8CF-6DB2D4F79EFA}"/>
              </a:ext>
            </a:extLst>
          </p:cNvPr>
          <p:cNvSpPr/>
          <p:nvPr/>
        </p:nvSpPr>
        <p:spPr>
          <a:xfrm rot="16200000">
            <a:off x="4355925" y="4579334"/>
            <a:ext cx="295599" cy="17005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8C2A8C-1BEA-4C26-A59C-5F78BB643FFE}"/>
              </a:ext>
            </a:extLst>
          </p:cNvPr>
          <p:cNvSpPr txBox="1"/>
          <p:nvPr/>
        </p:nvSpPr>
        <p:spPr>
          <a:xfrm>
            <a:off x="2273533" y="346362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9102</a:t>
            </a:r>
            <a:endParaRPr lang="ko-KR" altLang="en-US" sz="12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4F1A04-69AA-4C4C-9D2C-2AF728EE5273}"/>
              </a:ext>
            </a:extLst>
          </p:cNvPr>
          <p:cNvSpPr txBox="1"/>
          <p:nvPr/>
        </p:nvSpPr>
        <p:spPr>
          <a:xfrm>
            <a:off x="2341430" y="408280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9103</a:t>
            </a:r>
            <a:endParaRPr lang="ko-KR" altLang="en-US" sz="1200" b="1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8A3DE6D-9627-46D0-AFB3-F4B1AA540472}"/>
              </a:ext>
            </a:extLst>
          </p:cNvPr>
          <p:cNvCxnSpPr>
            <a:cxnSpLocks/>
          </p:cNvCxnSpPr>
          <p:nvPr/>
        </p:nvCxnSpPr>
        <p:spPr>
          <a:xfrm>
            <a:off x="5270687" y="4142635"/>
            <a:ext cx="2446330" cy="220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CA4362B-869B-4F23-A5B2-49A57B92F367}"/>
              </a:ext>
            </a:extLst>
          </p:cNvPr>
          <p:cNvSpPr txBox="1"/>
          <p:nvPr/>
        </p:nvSpPr>
        <p:spPr>
          <a:xfrm>
            <a:off x="6145788" y="4332419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9101~3</a:t>
            </a:r>
            <a:endParaRPr lang="ko-KR" alt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A723A4-E2F4-43C6-A0F6-ECD52F687655}"/>
              </a:ext>
            </a:extLst>
          </p:cNvPr>
          <p:cNvSpPr txBox="1"/>
          <p:nvPr/>
        </p:nvSpPr>
        <p:spPr>
          <a:xfrm>
            <a:off x="7250647" y="318662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8080</a:t>
            </a:r>
            <a:endParaRPr lang="ko-KR" altLang="en-US" sz="12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634DB2-9550-4721-8B27-6A8F9A4F14DB}"/>
              </a:ext>
            </a:extLst>
          </p:cNvPr>
          <p:cNvSpPr txBox="1"/>
          <p:nvPr/>
        </p:nvSpPr>
        <p:spPr>
          <a:xfrm>
            <a:off x="8362511" y="308058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8080</a:t>
            </a:r>
            <a:endParaRPr lang="ko-KR" altLang="en-US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58E2DC-0EE5-45E9-9C8E-C85F0C838B15}"/>
              </a:ext>
            </a:extLst>
          </p:cNvPr>
          <p:cNvSpPr txBox="1"/>
          <p:nvPr/>
        </p:nvSpPr>
        <p:spPr>
          <a:xfrm>
            <a:off x="9778746" y="323999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8080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D7EC7-7847-4773-AD6D-EBAEFA23C01C}"/>
              </a:ext>
            </a:extLst>
          </p:cNvPr>
          <p:cNvSpPr txBox="1"/>
          <p:nvPr/>
        </p:nvSpPr>
        <p:spPr>
          <a:xfrm>
            <a:off x="2186605" y="24745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외부포트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6645CE-8ADD-48AE-AE9D-B56AE22D02A2}"/>
              </a:ext>
            </a:extLst>
          </p:cNvPr>
          <p:cNvSpPr txBox="1"/>
          <p:nvPr/>
        </p:nvSpPr>
        <p:spPr>
          <a:xfrm>
            <a:off x="5828549" y="3822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내부포트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759FB8-43D4-45D9-8672-F16261F16F35}"/>
              </a:ext>
            </a:extLst>
          </p:cNvPr>
          <p:cNvSpPr txBox="1"/>
          <p:nvPr/>
        </p:nvSpPr>
        <p:spPr>
          <a:xfrm>
            <a:off x="10524832" y="3247692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도커 내부 포트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5C3ACF-E0A1-4EFC-B12F-A3A54DB35DA6}"/>
              </a:ext>
            </a:extLst>
          </p:cNvPr>
          <p:cNvSpPr txBox="1"/>
          <p:nvPr/>
        </p:nvSpPr>
        <p:spPr>
          <a:xfrm>
            <a:off x="4583739" y="84811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웹서버 접속 프로세스 리뷰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EFAEA-63A1-455F-94A1-92C27EDAC1A1}"/>
              </a:ext>
            </a:extLst>
          </p:cNvPr>
          <p:cNvSpPr txBox="1"/>
          <p:nvPr/>
        </p:nvSpPr>
        <p:spPr>
          <a:xfrm>
            <a:off x="1760518" y="6321652"/>
            <a:ext cx="867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첫번째 포트 포워딩은 공유기에서</a:t>
            </a:r>
            <a:r>
              <a:rPr lang="en-US" altLang="ko-KR" dirty="0"/>
              <a:t>, </a:t>
            </a:r>
            <a:r>
              <a:rPr lang="ko-KR" altLang="en-US" dirty="0"/>
              <a:t>두번째 포트 포워딩은 도커 명령을 통해 수행됨</a:t>
            </a:r>
          </a:p>
        </p:txBody>
      </p:sp>
    </p:spTree>
    <p:extLst>
      <p:ext uri="{BB962C8B-B14F-4D97-AF65-F5344CB8AC3E}">
        <p14:creationId xmlns:p14="http://schemas.microsoft.com/office/powerpoint/2010/main" val="220911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4412251" y="554815"/>
              <a:ext cx="7775760" cy="0"/>
              <a:chOff x="1491695" y="548680"/>
              <a:chExt cx="7652306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1695" y="548680"/>
                <a:ext cx="233551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580312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 ML Workspace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웹서버 기능 확인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BF73517-4254-4EAF-9B6B-E8A5A834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3" y="1122415"/>
            <a:ext cx="11285913" cy="504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4D99D-8A07-40E0-A8EA-EFF2B588C8FF}"/>
              </a:ext>
            </a:extLst>
          </p:cNvPr>
          <p:cNvSpPr txBox="1"/>
          <p:nvPr/>
        </p:nvSpPr>
        <p:spPr>
          <a:xfrm>
            <a:off x="7065111" y="1476643"/>
            <a:ext cx="142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우분투의 </a:t>
            </a:r>
            <a:r>
              <a:rPr lang="en-US" altLang="ko-KR" sz="1600" dirty="0">
                <a:solidFill>
                  <a:srgbClr val="FF0000"/>
                </a:solidFill>
              </a:rPr>
              <a:t>GUI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61FA10E-009B-4629-A405-7AF42E6F8FF4}"/>
              </a:ext>
            </a:extLst>
          </p:cNvPr>
          <p:cNvCxnSpPr/>
          <p:nvPr/>
        </p:nvCxnSpPr>
        <p:spPr>
          <a:xfrm>
            <a:off x="8487295" y="1645920"/>
            <a:ext cx="7315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DAC24B-D9A2-4355-9EAB-9549C1D9298A}"/>
              </a:ext>
            </a:extLst>
          </p:cNvPr>
          <p:cNvSpPr txBox="1"/>
          <p:nvPr/>
        </p:nvSpPr>
        <p:spPr>
          <a:xfrm>
            <a:off x="7065111" y="2236297"/>
            <a:ext cx="130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Git </a:t>
            </a:r>
            <a:r>
              <a:rPr lang="ko-KR" altLang="en-US" sz="1600" dirty="0">
                <a:solidFill>
                  <a:srgbClr val="FF0000"/>
                </a:solidFill>
              </a:rPr>
              <a:t>보조 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397D44-2D0F-4C9C-9E2C-A45B607D9F23}"/>
              </a:ext>
            </a:extLst>
          </p:cNvPr>
          <p:cNvCxnSpPr>
            <a:cxnSpLocks/>
          </p:cNvCxnSpPr>
          <p:nvPr/>
        </p:nvCxnSpPr>
        <p:spPr>
          <a:xfrm flipV="1">
            <a:off x="8307186" y="2103120"/>
            <a:ext cx="911629" cy="2868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3CBFDA-1010-4F94-A728-72FF4EB26C51}"/>
              </a:ext>
            </a:extLst>
          </p:cNvPr>
          <p:cNvSpPr txBox="1"/>
          <p:nvPr/>
        </p:nvSpPr>
        <p:spPr>
          <a:xfrm>
            <a:off x="6785449" y="2934485"/>
            <a:ext cx="155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통합 개발 환경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549152B-B351-4C8A-BFB1-25171599D786}"/>
              </a:ext>
            </a:extLst>
          </p:cNvPr>
          <p:cNvCxnSpPr>
            <a:cxnSpLocks/>
          </p:cNvCxnSpPr>
          <p:nvPr/>
        </p:nvCxnSpPr>
        <p:spPr>
          <a:xfrm flipV="1">
            <a:off x="8307186" y="2764415"/>
            <a:ext cx="911629" cy="2868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7E86954-012B-4D41-BD04-52A39C37A3A2}"/>
              </a:ext>
            </a:extLst>
          </p:cNvPr>
          <p:cNvSpPr txBox="1"/>
          <p:nvPr/>
        </p:nvSpPr>
        <p:spPr>
          <a:xfrm>
            <a:off x="6996039" y="3572120"/>
            <a:ext cx="1311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터미널 접속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8487AC7-0E88-4A3D-AE05-F89813FA0B9A}"/>
              </a:ext>
            </a:extLst>
          </p:cNvPr>
          <p:cNvCxnSpPr>
            <a:cxnSpLocks/>
          </p:cNvCxnSpPr>
          <p:nvPr/>
        </p:nvCxnSpPr>
        <p:spPr>
          <a:xfrm flipV="1">
            <a:off x="8307186" y="3373716"/>
            <a:ext cx="911629" cy="2868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4F09ECA-1037-41A9-A412-34A82A3D8EA3}"/>
              </a:ext>
            </a:extLst>
          </p:cNvPr>
          <p:cNvSpPr txBox="1"/>
          <p:nvPr/>
        </p:nvSpPr>
        <p:spPr>
          <a:xfrm>
            <a:off x="6752707" y="4032789"/>
            <a:ext cx="155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자원 사용 현황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3FFC3ED-F9C9-4CF1-BA6A-0245A9CD2895}"/>
              </a:ext>
            </a:extLst>
          </p:cNvPr>
          <p:cNvCxnSpPr>
            <a:cxnSpLocks/>
          </p:cNvCxnSpPr>
          <p:nvPr/>
        </p:nvCxnSpPr>
        <p:spPr>
          <a:xfrm flipV="1">
            <a:off x="8307186" y="3834385"/>
            <a:ext cx="911629" cy="2868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CF2771-9535-42C1-A2AD-7FBA7B67F7DC}"/>
              </a:ext>
            </a:extLst>
          </p:cNvPr>
          <p:cNvSpPr txBox="1"/>
          <p:nvPr/>
        </p:nvSpPr>
        <p:spPr>
          <a:xfrm>
            <a:off x="6785448" y="4829248"/>
            <a:ext cx="1521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파일 브라우저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BC67FF5-4773-4A6B-AC09-10EE0E6C3BD2}"/>
              </a:ext>
            </a:extLst>
          </p:cNvPr>
          <p:cNvCxnSpPr>
            <a:cxnSpLocks/>
          </p:cNvCxnSpPr>
          <p:nvPr/>
        </p:nvCxnSpPr>
        <p:spPr>
          <a:xfrm flipV="1">
            <a:off x="8307185" y="4630844"/>
            <a:ext cx="911629" cy="2868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4583739" y="84811"/>
            <a:ext cx="505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ML Workspace </a:t>
            </a:r>
            <a:r>
              <a:rPr lang="ko-KR" altLang="en-US" dirty="0"/>
              <a:t>웹서버의 전체적인 기능들 확인</a:t>
            </a:r>
          </a:p>
        </p:txBody>
      </p:sp>
    </p:spTree>
    <p:extLst>
      <p:ext uri="{BB962C8B-B14F-4D97-AF65-F5344CB8AC3E}">
        <p14:creationId xmlns:p14="http://schemas.microsoft.com/office/powerpoint/2010/main" val="511211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4412251" y="554815"/>
              <a:ext cx="7775760" cy="0"/>
              <a:chOff x="1491695" y="548680"/>
              <a:chExt cx="7652306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1695" y="548680"/>
                <a:ext cx="233551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4580312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 ML Workspace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웹서버 기능 확인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4583739" y="84811"/>
            <a:ext cx="505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ML Workspace </a:t>
            </a:r>
            <a:r>
              <a:rPr lang="ko-KR" altLang="en-US" dirty="0"/>
              <a:t>웹서버의 전체적인 기능들 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9E5E5-0466-49BB-9446-DF5DEAF1D487}"/>
              </a:ext>
            </a:extLst>
          </p:cNvPr>
          <p:cNvSpPr txBox="1"/>
          <p:nvPr/>
        </p:nvSpPr>
        <p:spPr>
          <a:xfrm>
            <a:off x="155826" y="924960"/>
            <a:ext cx="705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으로 이번 실습 코드를 가져와서 자신의 프로젝트에 병합해보기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AAB50C-026A-4FA8-9029-AEA03E0B3A6D}"/>
              </a:ext>
            </a:extLst>
          </p:cNvPr>
          <p:cNvSpPr txBox="1"/>
          <p:nvPr/>
        </p:nvSpPr>
        <p:spPr>
          <a:xfrm>
            <a:off x="155826" y="2050946"/>
            <a:ext cx="46152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자신의 </a:t>
            </a:r>
            <a:r>
              <a:rPr lang="en-US" altLang="ko-KR" dirty="0"/>
              <a:t>git </a:t>
            </a:r>
            <a:r>
              <a:rPr lang="ko-KR" altLang="en-US" dirty="0"/>
              <a:t>상태 확인하고 커밋하기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$git status</a:t>
            </a:r>
          </a:p>
          <a:p>
            <a:r>
              <a:rPr lang="en-US" altLang="ko-KR" dirty="0"/>
              <a:t>$git add .</a:t>
            </a:r>
          </a:p>
          <a:p>
            <a:r>
              <a:rPr lang="en-US" altLang="ko-KR" dirty="0"/>
              <a:t>$git commit –m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$git</a:t>
            </a:r>
            <a:r>
              <a:rPr lang="ko-KR" altLang="en-US" dirty="0"/>
              <a:t> </a:t>
            </a:r>
            <a:r>
              <a:rPr lang="en-US" altLang="ko-KR" dirty="0"/>
              <a:t>remote add origin https://github.com/KUNYOUNGLEE/2021-winter-study.git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$git pull origin main</a:t>
            </a:r>
          </a:p>
        </p:txBody>
      </p:sp>
      <p:pic>
        <p:nvPicPr>
          <p:cNvPr id="1026" name="Picture 2" descr="Git &amp; GitHub] 왕초보를 위한 깃과 깃허브 사용 튜토리얼">
            <a:extLst>
              <a:ext uri="{FF2B5EF4-FFF2-40B4-BE49-F238E27FC236}">
                <a16:creationId xmlns:a16="http://schemas.microsoft.com/office/drawing/2014/main" id="{FFDD2E06-A2DD-4232-872B-573FC3E0E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257" y="1852377"/>
            <a:ext cx="7265106" cy="43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CF8D4F4-0BD7-4011-A45A-1675E4E65865}"/>
              </a:ext>
            </a:extLst>
          </p:cNvPr>
          <p:cNvSpPr txBox="1"/>
          <p:nvPr/>
        </p:nvSpPr>
        <p:spPr>
          <a:xfrm>
            <a:off x="7659834" y="630318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 </a:t>
            </a:r>
            <a:r>
              <a:rPr lang="ko-KR" altLang="en-US" dirty="0"/>
              <a:t>명령어 정리</a:t>
            </a:r>
          </a:p>
        </p:txBody>
      </p:sp>
    </p:spTree>
    <p:extLst>
      <p:ext uri="{BB962C8B-B14F-4D97-AF65-F5344CB8AC3E}">
        <p14:creationId xmlns:p14="http://schemas.microsoft.com/office/powerpoint/2010/main" val="597739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 PyTorch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tensor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다루기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402A8D9-756C-4849-94D4-70267610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01" y="1109626"/>
            <a:ext cx="8100997" cy="54171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BC2138-DF34-4895-BA28-C797C7A37DF9}"/>
              </a:ext>
            </a:extLst>
          </p:cNvPr>
          <p:cNvSpPr txBox="1"/>
          <p:nvPr/>
        </p:nvSpPr>
        <p:spPr>
          <a:xfrm>
            <a:off x="3931920" y="98587"/>
            <a:ext cx="545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딥러닝은 처음부터 끝까지 모두 </a:t>
            </a:r>
            <a:r>
              <a:rPr lang="en-US" altLang="ko-KR" dirty="0"/>
              <a:t>tensor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78990-83CD-4F3C-9A48-75593F66019E}"/>
              </a:ext>
            </a:extLst>
          </p:cNvPr>
          <p:cNvSpPr txBox="1"/>
          <p:nvPr/>
        </p:nvSpPr>
        <p:spPr>
          <a:xfrm>
            <a:off x="155826" y="924960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딥러닝의 시작은 데이터 셋이다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5940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 PyTorch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tensor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다루기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610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동적 그래프 연산이 </a:t>
            </a:r>
            <a:r>
              <a:rPr lang="en-US" altLang="ko-KR" dirty="0"/>
              <a:t>Python</a:t>
            </a:r>
            <a:r>
              <a:rPr lang="ko-KR" altLang="en-US" dirty="0"/>
              <a:t>에서 가지는 효율성 파악하기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E6724B-1DEA-4790-B9B6-617DFCC9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5" y="2136374"/>
            <a:ext cx="6576918" cy="34575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AFECC9-5D3B-4CBD-8D47-011F3A0D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89" y="1978342"/>
            <a:ext cx="4791075" cy="40290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D76C799-7B27-4778-B4A0-B1623A46F06D}"/>
              </a:ext>
            </a:extLst>
          </p:cNvPr>
          <p:cNvSpPr txBox="1"/>
          <p:nvPr/>
        </p:nvSpPr>
        <p:spPr>
          <a:xfrm>
            <a:off x="209149" y="1046969"/>
            <a:ext cx="704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Jupyter</a:t>
            </a:r>
            <a:r>
              <a:rPr lang="ko-KR" altLang="en-US" dirty="0"/>
              <a:t> </a:t>
            </a:r>
            <a:r>
              <a:rPr lang="en-US" altLang="ko-KR" dirty="0"/>
              <a:t>notebook</a:t>
            </a:r>
            <a:r>
              <a:rPr lang="ko-KR" altLang="en-US" dirty="0"/>
              <a:t> 헬프 기능 사용하기 및 </a:t>
            </a:r>
            <a:r>
              <a:rPr lang="en-US" altLang="ko-KR" dirty="0"/>
              <a:t>Tensor </a:t>
            </a:r>
            <a:r>
              <a:rPr lang="ko-KR" altLang="en-US" dirty="0"/>
              <a:t>데이터 타입 파악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4BD216F-67DA-43FB-A581-BB3192AB32C9}"/>
              </a:ext>
            </a:extLst>
          </p:cNvPr>
          <p:cNvCxnSpPr/>
          <p:nvPr/>
        </p:nvCxnSpPr>
        <p:spPr>
          <a:xfrm>
            <a:off x="5744095" y="2485505"/>
            <a:ext cx="43226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8794D9A-6A3C-4218-9447-B95AAFC433C4}"/>
              </a:ext>
            </a:extLst>
          </p:cNvPr>
          <p:cNvCxnSpPr>
            <a:cxnSpLocks/>
          </p:cNvCxnSpPr>
          <p:nvPr/>
        </p:nvCxnSpPr>
        <p:spPr>
          <a:xfrm>
            <a:off x="5744095" y="3992880"/>
            <a:ext cx="31255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672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 PyTorch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tensor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다루기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610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동적 그래프 연산이 </a:t>
            </a:r>
            <a:r>
              <a:rPr lang="en-US" altLang="ko-KR" dirty="0"/>
              <a:t>Python</a:t>
            </a:r>
            <a:r>
              <a:rPr lang="ko-KR" altLang="en-US" dirty="0"/>
              <a:t>에서 가지는 효율성 파악하기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C799-7B27-4778-B4A0-B1623A46F06D}"/>
              </a:ext>
            </a:extLst>
          </p:cNvPr>
          <p:cNvSpPr txBox="1"/>
          <p:nvPr/>
        </p:nvSpPr>
        <p:spPr>
          <a:xfrm>
            <a:off x="117709" y="835155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Numpy array </a:t>
            </a:r>
            <a:r>
              <a:rPr lang="ko-KR" altLang="en-US" dirty="0"/>
              <a:t>사용해보기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1C13FB-1E49-45E6-891D-D7D0BBD1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8" y="1393386"/>
            <a:ext cx="7570667" cy="527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06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 PyTorch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tensor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다루기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610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동적 그래프 연산이 </a:t>
            </a:r>
            <a:r>
              <a:rPr lang="en-US" altLang="ko-KR" dirty="0"/>
              <a:t>Python</a:t>
            </a:r>
            <a:r>
              <a:rPr lang="ko-KR" altLang="en-US" dirty="0"/>
              <a:t>에서 가지는 효율성 파악하기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C799-7B27-4778-B4A0-B1623A46F06D}"/>
              </a:ext>
            </a:extLst>
          </p:cNvPr>
          <p:cNvSpPr txBox="1"/>
          <p:nvPr/>
        </p:nvSpPr>
        <p:spPr>
          <a:xfrm>
            <a:off x="117709" y="835155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/>
              <a:t>Numpy array </a:t>
            </a:r>
            <a:r>
              <a:rPr lang="ko-KR" altLang="en-US" dirty="0"/>
              <a:t>사용해보기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3C167-9A7F-45BD-8EED-475675A5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8" y="1443265"/>
            <a:ext cx="7570667" cy="52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 PyTorch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tensor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다루기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610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동적 그래프 연산이 </a:t>
            </a:r>
            <a:r>
              <a:rPr lang="en-US" altLang="ko-KR" dirty="0"/>
              <a:t>Python</a:t>
            </a:r>
            <a:r>
              <a:rPr lang="ko-KR" altLang="en-US" dirty="0"/>
              <a:t>에서 가지는 효율성 파악하기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C799-7B27-4778-B4A0-B1623A46F06D}"/>
              </a:ext>
            </a:extLst>
          </p:cNvPr>
          <p:cNvSpPr txBox="1"/>
          <p:nvPr/>
        </p:nvSpPr>
        <p:spPr>
          <a:xfrm>
            <a:off x="117709" y="835155"/>
            <a:ext cx="274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PyTorch</a:t>
            </a:r>
            <a:r>
              <a:rPr lang="ko-KR" altLang="en-US" dirty="0"/>
              <a:t>로 </a:t>
            </a:r>
            <a:r>
              <a:rPr lang="en-US" altLang="ko-KR" dirty="0"/>
              <a:t>Tensor </a:t>
            </a:r>
            <a:r>
              <a:rPr lang="ko-KR" altLang="en-US" dirty="0"/>
              <a:t>다루기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315CE-FC53-4291-B129-937DB798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66" y="1297738"/>
            <a:ext cx="7174106" cy="54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34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 PyTorch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tensor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다루기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610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동적 그래프 연산이 </a:t>
            </a:r>
            <a:r>
              <a:rPr lang="en-US" altLang="ko-KR" dirty="0"/>
              <a:t>Python</a:t>
            </a:r>
            <a:r>
              <a:rPr lang="ko-KR" altLang="en-US" dirty="0"/>
              <a:t>에서 가지는 효율성 파악하기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C799-7B27-4778-B4A0-B1623A46F06D}"/>
              </a:ext>
            </a:extLst>
          </p:cNvPr>
          <p:cNvSpPr txBox="1"/>
          <p:nvPr/>
        </p:nvSpPr>
        <p:spPr>
          <a:xfrm>
            <a:off x="117709" y="835155"/>
            <a:ext cx="251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PyTorch</a:t>
            </a:r>
            <a:r>
              <a:rPr lang="ko-KR" altLang="en-US" dirty="0"/>
              <a:t>로 </a:t>
            </a:r>
            <a:r>
              <a:rPr lang="en-US" altLang="ko-KR" dirty="0"/>
              <a:t>Tensor </a:t>
            </a:r>
            <a:r>
              <a:rPr lang="ko-KR" altLang="en-US" dirty="0"/>
              <a:t>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3BD4EF-092B-44BA-BFE5-2A819C642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66" y="1297738"/>
            <a:ext cx="6431529" cy="54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4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234316" y="554815"/>
              <a:ext cx="9953694" cy="0"/>
              <a:chOff x="-651661" y="548680"/>
              <a:chExt cx="9795662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/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1661" y="548680"/>
                <a:ext cx="233551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2242267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1-1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리눅스란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?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F8CF41-D6BE-4B8E-B04B-A4F6C4A270F6}"/>
              </a:ext>
            </a:extLst>
          </p:cNvPr>
          <p:cNvSpPr txBox="1"/>
          <p:nvPr/>
        </p:nvSpPr>
        <p:spPr>
          <a:xfrm>
            <a:off x="2338727" y="10429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왜 리눅스를 사용할까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7373E-0906-4B41-98D1-79CF0D48AF7B}"/>
              </a:ext>
            </a:extLst>
          </p:cNvPr>
          <p:cNvSpPr txBox="1"/>
          <p:nvPr/>
        </p:nvSpPr>
        <p:spPr>
          <a:xfrm>
            <a:off x="135368" y="1234754"/>
            <a:ext cx="6017994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리눅스는 처음부터 다수의 사용자를 고려하여 설계됨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H/W</a:t>
            </a:r>
            <a:r>
              <a:rPr lang="ko-KR" altLang="en-US" dirty="0"/>
              <a:t>를 조작할 수 있는 커널이 공개되어 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오픈 소스다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215FD0-5B1D-4296-922C-3ECDA27C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4" y="3831395"/>
            <a:ext cx="6145943" cy="1758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9FFEBC-5014-4BF1-BD4A-DEEBD6A0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60" y="5392403"/>
            <a:ext cx="6416842" cy="135492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FA1A44-899B-4759-A04B-29CB131C04ED}"/>
              </a:ext>
            </a:extLst>
          </p:cNvPr>
          <p:cNvGrpSpPr/>
          <p:nvPr/>
        </p:nvGrpSpPr>
        <p:grpSpPr>
          <a:xfrm>
            <a:off x="7038396" y="1298242"/>
            <a:ext cx="4906540" cy="3034313"/>
            <a:chOff x="7081327" y="1142500"/>
            <a:chExt cx="4906540" cy="3034313"/>
          </a:xfrm>
        </p:grpSpPr>
        <p:pic>
          <p:nvPicPr>
            <p:cNvPr id="1026" name="Picture 2" descr="WEBDIR :: 리눅스 커널(kernel) 이해">
              <a:extLst>
                <a:ext uri="{FF2B5EF4-FFF2-40B4-BE49-F238E27FC236}">
                  <a16:creationId xmlns:a16="http://schemas.microsoft.com/office/drawing/2014/main" id="{11DE11C1-E43A-498F-9A90-477F6F0B7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1327" y="1142500"/>
              <a:ext cx="3840903" cy="303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더하기 기호 12">
              <a:extLst>
                <a:ext uri="{FF2B5EF4-FFF2-40B4-BE49-F238E27FC236}">
                  <a16:creationId xmlns:a16="http://schemas.microsoft.com/office/drawing/2014/main" id="{3BDA1A34-F895-493D-A4F9-4FFEDC345390}"/>
                </a:ext>
              </a:extLst>
            </p:cNvPr>
            <p:cNvSpPr/>
            <p:nvPr/>
          </p:nvSpPr>
          <p:spPr>
            <a:xfrm>
              <a:off x="10884179" y="3524593"/>
              <a:ext cx="282629" cy="282629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4D4A2A-FCA9-4966-A02F-AAB066890B61}"/>
                </a:ext>
              </a:extLst>
            </p:cNvPr>
            <p:cNvSpPr txBox="1"/>
            <p:nvPr/>
          </p:nvSpPr>
          <p:spPr>
            <a:xfrm>
              <a:off x="11166808" y="3435074"/>
              <a:ext cx="821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GPU</a:t>
              </a:r>
              <a:endParaRPr lang="ko-KR" altLang="en-US" sz="2400" b="1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8CB0DC-6DB6-406B-A030-27D25DEBEC0E}"/>
              </a:ext>
            </a:extLst>
          </p:cNvPr>
          <p:cNvSpPr txBox="1"/>
          <p:nvPr/>
        </p:nvSpPr>
        <p:spPr>
          <a:xfrm>
            <a:off x="8111499" y="4527334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리눅스 커널 예시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E1EBC5-4C25-4266-A48A-6375F3A5EC5D}"/>
              </a:ext>
            </a:extLst>
          </p:cNvPr>
          <p:cNvSpPr txBox="1"/>
          <p:nvPr/>
        </p:nvSpPr>
        <p:spPr>
          <a:xfrm>
            <a:off x="0" y="6550218"/>
            <a:ext cx="3874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참고</a:t>
            </a:r>
            <a:r>
              <a:rPr lang="en-US" altLang="ko-KR" sz="1400" dirty="0"/>
              <a:t>] </a:t>
            </a:r>
            <a:r>
              <a:rPr lang="ko-KR" altLang="en-US" sz="1400" dirty="0"/>
              <a:t>https://www.itworld.co.kr/news/112548</a:t>
            </a:r>
          </a:p>
        </p:txBody>
      </p:sp>
    </p:spTree>
    <p:extLst>
      <p:ext uri="{BB962C8B-B14F-4D97-AF65-F5344CB8AC3E}">
        <p14:creationId xmlns:p14="http://schemas.microsoft.com/office/powerpoint/2010/main" val="824815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 PyTorch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tensor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다루기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610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동적 그래프 연산이 </a:t>
            </a:r>
            <a:r>
              <a:rPr lang="en-US" altLang="ko-KR" dirty="0"/>
              <a:t>Python</a:t>
            </a:r>
            <a:r>
              <a:rPr lang="ko-KR" altLang="en-US" dirty="0"/>
              <a:t>에서 가지는 효율성 파악하기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C799-7B27-4778-B4A0-B1623A46F06D}"/>
              </a:ext>
            </a:extLst>
          </p:cNvPr>
          <p:cNvSpPr txBox="1"/>
          <p:nvPr/>
        </p:nvSpPr>
        <p:spPr>
          <a:xfrm>
            <a:off x="117709" y="835155"/>
            <a:ext cx="637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PyTorch</a:t>
            </a:r>
            <a:r>
              <a:rPr lang="ko-KR" altLang="en-US" dirty="0"/>
              <a:t>로 </a:t>
            </a:r>
            <a:r>
              <a:rPr lang="en-US" altLang="ko-KR" dirty="0"/>
              <a:t>Tensor </a:t>
            </a:r>
            <a:r>
              <a:rPr lang="ko-KR" altLang="en-US" dirty="0"/>
              <a:t>연산</a:t>
            </a:r>
            <a:r>
              <a:rPr lang="en-US" altLang="ko-KR" dirty="0"/>
              <a:t>(Squeeze, unsqueeze, cat, broadcast)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D52222-AED7-4456-92E2-3F0C84C9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63" y="1297738"/>
            <a:ext cx="5243179" cy="54412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B70A2C-44A0-4E8E-BAB7-90851AA3C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466"/>
          <a:stretch/>
        </p:blipFill>
        <p:spPr>
          <a:xfrm>
            <a:off x="6244591" y="1297738"/>
            <a:ext cx="5260224" cy="53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2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 PyTorch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tensor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다루기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610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동적 그래프 연산이 </a:t>
            </a:r>
            <a:r>
              <a:rPr lang="en-US" altLang="ko-KR" dirty="0"/>
              <a:t>Python</a:t>
            </a:r>
            <a:r>
              <a:rPr lang="ko-KR" altLang="en-US" dirty="0"/>
              <a:t>에서 가지는 효율성 파악하기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C799-7B27-4778-B4A0-B1623A46F06D}"/>
              </a:ext>
            </a:extLst>
          </p:cNvPr>
          <p:cNvSpPr txBox="1"/>
          <p:nvPr/>
        </p:nvSpPr>
        <p:spPr>
          <a:xfrm>
            <a:off x="76146" y="724510"/>
            <a:ext cx="251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PyTorch</a:t>
            </a:r>
            <a:r>
              <a:rPr lang="ko-KR" altLang="en-US" dirty="0"/>
              <a:t>로 </a:t>
            </a:r>
            <a:r>
              <a:rPr lang="en-US" altLang="ko-KR" dirty="0"/>
              <a:t>Tensor </a:t>
            </a:r>
            <a:r>
              <a:rPr lang="ko-KR" altLang="en-US" dirty="0"/>
              <a:t>연산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3CD1F9-EA22-43E0-BE65-61802989E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75"/>
          <a:stretch/>
        </p:blipFill>
        <p:spPr>
          <a:xfrm>
            <a:off x="319116" y="1240426"/>
            <a:ext cx="5458230" cy="559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63954-A6AE-4A84-850C-264B978F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85" y="641712"/>
            <a:ext cx="4735484" cy="62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0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 PyTorch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에서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tensor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다루기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610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동적 그래프 연산이 </a:t>
            </a:r>
            <a:r>
              <a:rPr lang="en-US" altLang="ko-KR" dirty="0"/>
              <a:t>Python</a:t>
            </a:r>
            <a:r>
              <a:rPr lang="ko-KR" altLang="en-US" dirty="0"/>
              <a:t>에서 가지는 효율성 파악하기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C799-7B27-4778-B4A0-B1623A46F06D}"/>
              </a:ext>
            </a:extLst>
          </p:cNvPr>
          <p:cNvSpPr txBox="1"/>
          <p:nvPr/>
        </p:nvSpPr>
        <p:spPr>
          <a:xfrm>
            <a:off x="76146" y="724510"/>
            <a:ext cx="251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PyTorch</a:t>
            </a:r>
            <a:r>
              <a:rPr lang="ko-KR" altLang="en-US" dirty="0"/>
              <a:t>로 </a:t>
            </a:r>
            <a:r>
              <a:rPr lang="en-US" altLang="ko-KR" dirty="0"/>
              <a:t>Tensor </a:t>
            </a:r>
            <a:r>
              <a:rPr lang="ko-KR" altLang="en-US" dirty="0"/>
              <a:t>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AD3C2F-1530-4155-B72F-2C9E95D7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3" y="1206512"/>
            <a:ext cx="6081749" cy="55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54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이미지를 텐서로 변환해보자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75AF39-7319-467E-BC6F-F8073DA5D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4" y="1729311"/>
            <a:ext cx="8833931" cy="4779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6FFDAC-1C1F-4416-A50C-00F4FB81179B}"/>
              </a:ext>
            </a:extLst>
          </p:cNvPr>
          <p:cNvSpPr txBox="1"/>
          <p:nvPr/>
        </p:nvSpPr>
        <p:spPr>
          <a:xfrm>
            <a:off x="76146" y="724510"/>
            <a:ext cx="438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이미지는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en-US" altLang="ko-KR" dirty="0"/>
              <a:t>tensor (</a:t>
            </a:r>
            <a:r>
              <a:rPr lang="ko-KR" altLang="en-US" dirty="0"/>
              <a:t>채널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124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이미지를 텐서로 변환해보자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FFDAC-1C1F-4416-A50C-00F4FB81179B}"/>
              </a:ext>
            </a:extLst>
          </p:cNvPr>
          <p:cNvSpPr txBox="1"/>
          <p:nvPr/>
        </p:nvSpPr>
        <p:spPr>
          <a:xfrm>
            <a:off x="242401" y="71295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array</a:t>
            </a:r>
            <a:r>
              <a:rPr lang="ko-KR" altLang="en-US" dirty="0"/>
              <a:t>로 불러오기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B795E-175C-4CE9-81AF-B6F6D36E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27" y="1240426"/>
            <a:ext cx="8546345" cy="55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92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이미지를 텐서로 변환해보자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824F7-879A-4A87-B8E4-99888EE3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935" y="1146947"/>
            <a:ext cx="7086129" cy="5542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4A9562-E9BD-42F0-9F90-4CE54C628EFA}"/>
              </a:ext>
            </a:extLst>
          </p:cNvPr>
          <p:cNvSpPr txBox="1"/>
          <p:nvPr/>
        </p:nvSpPr>
        <p:spPr>
          <a:xfrm>
            <a:off x="242401" y="71295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정규화 수행해보기</a:t>
            </a:r>
          </a:p>
        </p:txBody>
      </p:sp>
    </p:spTree>
    <p:extLst>
      <p:ext uri="{BB962C8B-B14F-4D97-AF65-F5344CB8AC3E}">
        <p14:creationId xmlns:p14="http://schemas.microsoft.com/office/powerpoint/2010/main" val="4108427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이미지를 텐서로 변환해보자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A9562-E9BD-42F0-9F90-4CE54C628EFA}"/>
              </a:ext>
            </a:extLst>
          </p:cNvPr>
          <p:cNvSpPr txBox="1"/>
          <p:nvPr/>
        </p:nvSpPr>
        <p:spPr>
          <a:xfrm>
            <a:off x="669121" y="1331243"/>
            <a:ext cx="532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이미지 </a:t>
            </a:r>
            <a:r>
              <a:rPr lang="en-US" altLang="ko-KR" dirty="0"/>
              <a:t>tensor </a:t>
            </a:r>
            <a:r>
              <a:rPr lang="ko-KR" altLang="en-US" dirty="0"/>
              <a:t>다루기 실습 </a:t>
            </a:r>
            <a:r>
              <a:rPr lang="en-US" altLang="ko-KR" dirty="0"/>
              <a:t>(torch.cat</a:t>
            </a:r>
            <a:r>
              <a:rPr lang="ko-KR" altLang="en-US" dirty="0"/>
              <a:t>을 사용해 행차원</a:t>
            </a:r>
            <a:r>
              <a:rPr lang="en-US" altLang="ko-KR" dirty="0"/>
              <a:t>, </a:t>
            </a:r>
            <a:r>
              <a:rPr lang="ko-KR" altLang="en-US" dirty="0"/>
              <a:t>열차원으로 연결해보기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40D262-B6EC-47BD-A6EA-38A51881B077}"/>
              </a:ext>
            </a:extLst>
          </p:cNvPr>
          <p:cNvGrpSpPr/>
          <p:nvPr/>
        </p:nvGrpSpPr>
        <p:grpSpPr>
          <a:xfrm>
            <a:off x="7248331" y="2517058"/>
            <a:ext cx="3486539" cy="3227839"/>
            <a:chOff x="7442718" y="2910753"/>
            <a:chExt cx="2917372" cy="27009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009203D-77C2-4E05-A36B-E9F8B84B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3610" y="2910753"/>
              <a:ext cx="2316480" cy="223499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9B29FBC-610B-4EDF-8A1A-4CE6A6C9E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3164" y="3097987"/>
              <a:ext cx="2316480" cy="223499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C6E91D4-6719-4748-91C8-12016EED3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2718" y="3376661"/>
              <a:ext cx="2316480" cy="223499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072291-11CB-412F-9B02-42432A694138}"/>
              </a:ext>
            </a:extLst>
          </p:cNvPr>
          <p:cNvSpPr txBox="1"/>
          <p:nvPr/>
        </p:nvSpPr>
        <p:spPr>
          <a:xfrm>
            <a:off x="6330413" y="1331243"/>
            <a:ext cx="532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이미지 </a:t>
            </a:r>
            <a:r>
              <a:rPr lang="en-US" altLang="ko-KR" dirty="0"/>
              <a:t>tensor </a:t>
            </a:r>
            <a:r>
              <a:rPr lang="ko-KR" altLang="en-US" dirty="0"/>
              <a:t>다루기 실습 </a:t>
            </a:r>
            <a:r>
              <a:rPr lang="en-US" altLang="ko-KR" dirty="0"/>
              <a:t>(torch.cat</a:t>
            </a:r>
            <a:r>
              <a:rPr lang="ko-KR" altLang="en-US" dirty="0"/>
              <a:t>을 사용해 채널 차원 기준으로 연결해보기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55C23C-5D80-4569-8D92-08D930FF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31" y="2192837"/>
            <a:ext cx="4298029" cy="422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9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이미지를 텐서로 변환해보자</a:t>
            </a:r>
          </a:p>
        </p:txBody>
      </p:sp>
      <p:pic>
        <p:nvPicPr>
          <p:cNvPr id="1026" name="Picture 2" descr="DenseNet — Organize everything I know documentation">
            <a:extLst>
              <a:ext uri="{FF2B5EF4-FFF2-40B4-BE49-F238E27FC236}">
                <a16:creationId xmlns:a16="http://schemas.microsoft.com/office/drawing/2014/main" id="{69000E1C-EB74-4686-A899-A3A67C87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55" y="1188004"/>
            <a:ext cx="7174105" cy="544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82AE0C-C442-4F68-A057-931BDA1C8966}"/>
              </a:ext>
            </a:extLst>
          </p:cNvPr>
          <p:cNvSpPr txBox="1"/>
          <p:nvPr/>
        </p:nvSpPr>
        <p:spPr>
          <a:xfrm>
            <a:off x="181440" y="2933119"/>
            <a:ext cx="5265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</a:t>
            </a:r>
            <a:r>
              <a:rPr lang="en-US" altLang="ko-KR" dirty="0"/>
              <a:t>tensor </a:t>
            </a:r>
            <a:r>
              <a:rPr lang="ko-KR" altLang="en-US" dirty="0"/>
              <a:t>다루는 것만 할 줄 알아도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최근 </a:t>
            </a:r>
            <a:r>
              <a:rPr lang="en-US" altLang="ko-KR" dirty="0"/>
              <a:t>10</a:t>
            </a:r>
            <a:r>
              <a:rPr lang="ko-KR" altLang="en-US" dirty="0"/>
              <a:t>년간 </a:t>
            </a:r>
            <a:r>
              <a:rPr lang="en-US" altLang="ko-KR" dirty="0"/>
              <a:t>CNN</a:t>
            </a:r>
            <a:r>
              <a:rPr lang="ko-KR" altLang="en-US" dirty="0"/>
              <a:t> 성능 향상에 가장 많은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기여를 한 </a:t>
            </a:r>
            <a:r>
              <a:rPr lang="en-US" altLang="ko-KR" dirty="0"/>
              <a:t>ResNet, DenseNet </a:t>
            </a:r>
            <a:r>
              <a:rPr lang="ko-KR" altLang="en-US" dirty="0"/>
              <a:t>설계가 가능함</a:t>
            </a:r>
          </a:p>
        </p:txBody>
      </p:sp>
    </p:spTree>
    <p:extLst>
      <p:ext uri="{BB962C8B-B14F-4D97-AF65-F5344CB8AC3E}">
        <p14:creationId xmlns:p14="http://schemas.microsoft.com/office/powerpoint/2010/main" val="667694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이미지를 텐서로 변환해보자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2AE0C-C442-4F68-A057-931BDA1C8966}"/>
              </a:ext>
            </a:extLst>
          </p:cNvPr>
          <p:cNvSpPr txBox="1"/>
          <p:nvPr/>
        </p:nvSpPr>
        <p:spPr>
          <a:xfrm>
            <a:off x="225475" y="1132736"/>
            <a:ext cx="6375622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현재는 </a:t>
            </a:r>
            <a:r>
              <a:rPr lang="en-US" altLang="ko-KR" dirty="0" err="1"/>
              <a:t>DeiT</a:t>
            </a:r>
            <a:r>
              <a:rPr lang="en-US" altLang="ko-KR" dirty="0"/>
              <a:t>: Data-efficient Image Transformers </a:t>
            </a:r>
            <a:r>
              <a:rPr lang="ko-KR" altLang="en-US" dirty="0"/>
              <a:t>모델이 </a:t>
            </a:r>
            <a:r>
              <a:rPr lang="en-US" altLang="ko-KR" dirty="0"/>
              <a:t>ImageNet </a:t>
            </a:r>
            <a:r>
              <a:rPr lang="ko-KR" altLang="en-US" dirty="0"/>
              <a:t>기준 가장 성능이 좋은 모델이다</a:t>
            </a:r>
            <a:r>
              <a:rPr lang="en-US" altLang="ko-KR" dirty="0"/>
              <a:t>. (Facebook</a:t>
            </a:r>
            <a:r>
              <a:rPr lang="ko-KR" altLang="en-US" dirty="0"/>
              <a:t>에서 개발한 모델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2021-01-04</a:t>
            </a:r>
            <a:r>
              <a:rPr lang="ko-KR" altLang="en-US" dirty="0"/>
              <a:t>일 기준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F8AEEA-BCD6-42B0-BF61-5064D2F3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227" y="819431"/>
            <a:ext cx="5181076" cy="5945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0F293F-CBCE-48E4-8D86-65E35685F6A6}"/>
              </a:ext>
            </a:extLst>
          </p:cNvPr>
          <p:cNvSpPr txBox="1"/>
          <p:nvPr/>
        </p:nvSpPr>
        <p:spPr>
          <a:xfrm>
            <a:off x="0" y="6550218"/>
            <a:ext cx="610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참고</a:t>
            </a:r>
            <a:r>
              <a:rPr lang="en-US" altLang="ko-KR" sz="1400" dirty="0"/>
              <a:t>] </a:t>
            </a:r>
            <a:r>
              <a:rPr lang="ko-KR" altLang="en-US" sz="1400" dirty="0"/>
              <a:t>https://github.com/facebookresearch/deit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E559DA-59AC-45AB-AD6C-EB1F2CA5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7" y="3791935"/>
            <a:ext cx="6297294" cy="23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40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424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볼륨 데이터</a:t>
            </a:r>
            <a:r>
              <a:rPr lang="en-US" altLang="ko-KR" dirty="0"/>
              <a:t>(3</a:t>
            </a:r>
            <a:r>
              <a:rPr lang="ko-KR" altLang="en-US" dirty="0"/>
              <a:t>차원 이미지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다뤄보자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9A8C8-5E35-4B99-A5B4-4094B3AF9E69}"/>
              </a:ext>
            </a:extLst>
          </p:cNvPr>
          <p:cNvSpPr txBox="1"/>
          <p:nvPr/>
        </p:nvSpPr>
        <p:spPr>
          <a:xfrm>
            <a:off x="241532" y="987243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CT </a:t>
            </a:r>
            <a:r>
              <a:rPr lang="ko-KR" altLang="en-US" dirty="0"/>
              <a:t>스캔 결과를 입력으로 받는다면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48ABBA-5FCF-478D-9B02-F961BE24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548907"/>
            <a:ext cx="9975669" cy="52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2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234316" y="554815"/>
              <a:ext cx="9953694" cy="0"/>
              <a:chOff x="-651661" y="548680"/>
              <a:chExt cx="9795662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/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1661" y="548680"/>
                <a:ext cx="233551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2242267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1-1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리눅스란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?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F8CF41-D6BE-4B8E-B04B-A4F6C4A270F6}"/>
              </a:ext>
            </a:extLst>
          </p:cNvPr>
          <p:cNvSpPr txBox="1"/>
          <p:nvPr/>
        </p:nvSpPr>
        <p:spPr>
          <a:xfrm>
            <a:off x="2338727" y="137551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리눅스를 사용해보자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7373E-0906-4B41-98D1-79CF0D48AF7B}"/>
              </a:ext>
            </a:extLst>
          </p:cNvPr>
          <p:cNvSpPr txBox="1"/>
          <p:nvPr/>
        </p:nvSpPr>
        <p:spPr>
          <a:xfrm>
            <a:off x="78157" y="709516"/>
            <a:ext cx="7524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터미널로 원격 접속</a:t>
            </a:r>
            <a:r>
              <a:rPr lang="en-US" altLang="ko-KR" sz="2000" dirty="0"/>
              <a:t>! </a:t>
            </a:r>
            <a:r>
              <a:rPr lang="ko-KR" altLang="en-US" sz="1400" dirty="0"/>
              <a:t>다운로드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https://mobaxterm.mobatek.net/download.html</a:t>
            </a:r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4E130-7754-4FEF-85FE-C65EE9BA32BB}"/>
              </a:ext>
            </a:extLst>
          </p:cNvPr>
          <p:cNvSpPr txBox="1"/>
          <p:nvPr/>
        </p:nvSpPr>
        <p:spPr>
          <a:xfrm>
            <a:off x="66887" y="1219378"/>
            <a:ext cx="670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MobaXterm</a:t>
            </a:r>
            <a:r>
              <a:rPr lang="ko-KR" altLang="en-US" dirty="0"/>
              <a:t>을 사용하여 각자 할당된 서버컴퓨터에 </a:t>
            </a:r>
            <a:r>
              <a:rPr lang="en-US" altLang="ko-KR" dirty="0"/>
              <a:t>SSH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C0213C-DAAC-4CFF-BB3E-05A8CE46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8" y="1671570"/>
            <a:ext cx="7306051" cy="46429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A19B7C0-E37D-4A9F-A436-AD8AC8584CB4}"/>
              </a:ext>
            </a:extLst>
          </p:cNvPr>
          <p:cNvGrpSpPr/>
          <p:nvPr/>
        </p:nvGrpSpPr>
        <p:grpSpPr>
          <a:xfrm>
            <a:off x="7875192" y="927517"/>
            <a:ext cx="1394151" cy="1394151"/>
            <a:chOff x="9335083" y="1016537"/>
            <a:chExt cx="1394151" cy="1394151"/>
          </a:xfrm>
        </p:grpSpPr>
        <p:pic>
          <p:nvPicPr>
            <p:cNvPr id="18" name="Picture 2" descr="컴퓨터 - 무료 컴퓨터개 아이콘">
              <a:extLst>
                <a:ext uri="{FF2B5EF4-FFF2-40B4-BE49-F238E27FC236}">
                  <a16:creationId xmlns:a16="http://schemas.microsoft.com/office/drawing/2014/main" id="{E0217D65-4C10-4950-B1BF-76A0141997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5083" y="1016537"/>
              <a:ext cx="1394151" cy="1394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A73D5F-F425-4A0B-818A-225C44670810}"/>
                </a:ext>
              </a:extLst>
            </p:cNvPr>
            <p:cNvSpPr txBox="1"/>
            <p:nvPr/>
          </p:nvSpPr>
          <p:spPr>
            <a:xfrm>
              <a:off x="9476509" y="14381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서버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1A6633-E1DC-4C24-A9ED-09CB4FA9C580}"/>
              </a:ext>
            </a:extLst>
          </p:cNvPr>
          <p:cNvGrpSpPr/>
          <p:nvPr/>
        </p:nvGrpSpPr>
        <p:grpSpPr>
          <a:xfrm>
            <a:off x="10355443" y="5434445"/>
            <a:ext cx="376067" cy="486294"/>
            <a:chOff x="9944794" y="2866505"/>
            <a:chExt cx="376067" cy="486294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8CA1BDC2-5079-4B3C-9211-2AEA4A919EFB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F41BEB2-B30C-473B-9B50-02575AE5D31A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962F4D-F15B-4BC4-BD66-963532DE422E}"/>
              </a:ext>
            </a:extLst>
          </p:cNvPr>
          <p:cNvGrpSpPr/>
          <p:nvPr/>
        </p:nvGrpSpPr>
        <p:grpSpPr>
          <a:xfrm>
            <a:off x="8384296" y="5634565"/>
            <a:ext cx="376067" cy="486294"/>
            <a:chOff x="9944794" y="2866505"/>
            <a:chExt cx="376067" cy="486294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8008393F-B05E-464E-868D-A3DB2B45DEBE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6F7B4FE-986B-434B-8046-8DC7D5E85639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39EAB52-5AD1-4D1E-BDE6-6D99A84F0E7A}"/>
              </a:ext>
            </a:extLst>
          </p:cNvPr>
          <p:cNvGrpSpPr/>
          <p:nvPr/>
        </p:nvGrpSpPr>
        <p:grpSpPr>
          <a:xfrm>
            <a:off x="9382092" y="5877712"/>
            <a:ext cx="376067" cy="486294"/>
            <a:chOff x="9944794" y="2866505"/>
            <a:chExt cx="376067" cy="486294"/>
          </a:xfrm>
        </p:grpSpPr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834E7069-CC34-4649-A625-8F68522F8FDF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A4A864E-5113-44E0-ABF0-5579701254ED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04CFF6B-555A-469B-9567-C911BCDBDF55}"/>
              </a:ext>
            </a:extLst>
          </p:cNvPr>
          <p:cNvSpPr txBox="1"/>
          <p:nvPr/>
        </p:nvSpPr>
        <p:spPr>
          <a:xfrm>
            <a:off x="8160196" y="6176014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#1</a:t>
            </a:r>
            <a:endParaRPr lang="ko-KR" altLang="en-US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1543F2-DC49-4C6E-A0A0-9B247F897C66}"/>
              </a:ext>
            </a:extLst>
          </p:cNvPr>
          <p:cNvSpPr txBox="1"/>
          <p:nvPr/>
        </p:nvSpPr>
        <p:spPr>
          <a:xfrm>
            <a:off x="9157992" y="645301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#2</a:t>
            </a:r>
            <a:endParaRPr lang="ko-KR" altLang="en-US" sz="12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4F7285-DE08-4AFC-A04F-E6B3990E05A1}"/>
              </a:ext>
            </a:extLst>
          </p:cNvPr>
          <p:cNvSpPr txBox="1"/>
          <p:nvPr/>
        </p:nvSpPr>
        <p:spPr>
          <a:xfrm>
            <a:off x="10128939" y="5958761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연구자</a:t>
            </a:r>
            <a:r>
              <a:rPr lang="en-US" altLang="ko-KR" sz="1200" b="1" dirty="0"/>
              <a:t>#3</a:t>
            </a:r>
            <a:endParaRPr lang="ko-KR" altLang="en-US" sz="1200" b="1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0B6866-E1BA-4169-979A-CA014D150F5A}"/>
              </a:ext>
            </a:extLst>
          </p:cNvPr>
          <p:cNvCxnSpPr>
            <a:cxnSpLocks/>
            <a:stCxn id="31" idx="0"/>
            <a:endCxn id="3074" idx="2"/>
          </p:cNvCxnSpPr>
          <p:nvPr/>
        </p:nvCxnSpPr>
        <p:spPr>
          <a:xfrm flipV="1">
            <a:off x="8572329" y="4754208"/>
            <a:ext cx="545362" cy="880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B544B7-BA8F-4D07-B7DA-DFCA0679CE96}"/>
              </a:ext>
            </a:extLst>
          </p:cNvPr>
          <p:cNvCxnSpPr>
            <a:cxnSpLocks/>
            <a:stCxn id="34" idx="0"/>
            <a:endCxn id="3074" idx="2"/>
          </p:cNvCxnSpPr>
          <p:nvPr/>
        </p:nvCxnSpPr>
        <p:spPr>
          <a:xfrm flipH="1" flipV="1">
            <a:off x="9117691" y="4754208"/>
            <a:ext cx="452434" cy="1123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EB9F17A-6DC1-4910-925E-E082A46B2204}"/>
              </a:ext>
            </a:extLst>
          </p:cNvPr>
          <p:cNvCxnSpPr>
            <a:cxnSpLocks/>
            <a:stCxn id="27" idx="1"/>
            <a:endCxn id="3074" idx="2"/>
          </p:cNvCxnSpPr>
          <p:nvPr/>
        </p:nvCxnSpPr>
        <p:spPr>
          <a:xfrm flipH="1" flipV="1">
            <a:off x="9117691" y="4754208"/>
            <a:ext cx="1311164" cy="727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3F6BE71-533E-4C3A-99A5-B2F61E6AC17F}"/>
              </a:ext>
            </a:extLst>
          </p:cNvPr>
          <p:cNvSpPr txBox="1"/>
          <p:nvPr/>
        </p:nvSpPr>
        <p:spPr>
          <a:xfrm>
            <a:off x="8556479" y="4981486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SSH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CAA368-D519-4D77-A121-199A6C4F99B1}"/>
              </a:ext>
            </a:extLst>
          </p:cNvPr>
          <p:cNvSpPr txBox="1"/>
          <p:nvPr/>
        </p:nvSpPr>
        <p:spPr>
          <a:xfrm>
            <a:off x="9025709" y="545156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SSH</a:t>
            </a:r>
            <a:endParaRPr lang="ko-KR" altLang="en-US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635AD3-3DBA-45A2-BFF7-D285721028DE}"/>
              </a:ext>
            </a:extLst>
          </p:cNvPr>
          <p:cNvSpPr txBox="1"/>
          <p:nvPr/>
        </p:nvSpPr>
        <p:spPr>
          <a:xfrm>
            <a:off x="9857458" y="497444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SSH</a:t>
            </a:r>
            <a:endParaRPr lang="ko-KR" altLang="en-US" sz="12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D0AB364-E13F-48E2-815D-334DEEB2357B}"/>
              </a:ext>
            </a:extLst>
          </p:cNvPr>
          <p:cNvGrpSpPr/>
          <p:nvPr/>
        </p:nvGrpSpPr>
        <p:grpSpPr>
          <a:xfrm>
            <a:off x="10586852" y="864912"/>
            <a:ext cx="1394151" cy="1394151"/>
            <a:chOff x="9335083" y="1016537"/>
            <a:chExt cx="1394151" cy="1394151"/>
          </a:xfrm>
        </p:grpSpPr>
        <p:pic>
          <p:nvPicPr>
            <p:cNvPr id="52" name="Picture 2" descr="컴퓨터 - 무료 컴퓨터개 아이콘">
              <a:extLst>
                <a:ext uri="{FF2B5EF4-FFF2-40B4-BE49-F238E27FC236}">
                  <a16:creationId xmlns:a16="http://schemas.microsoft.com/office/drawing/2014/main" id="{3FAA3FF0-1D3C-40B4-9CFA-9EE159A6D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5083" y="1016537"/>
              <a:ext cx="1394151" cy="1394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16519EF-B21D-43EE-B5BC-65820B70B342}"/>
                </a:ext>
              </a:extLst>
            </p:cNvPr>
            <p:cNvSpPr txBox="1"/>
            <p:nvPr/>
          </p:nvSpPr>
          <p:spPr>
            <a:xfrm>
              <a:off x="9476509" y="14381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서버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A9AD615-0EA4-4285-899D-491808E8438E}"/>
              </a:ext>
            </a:extLst>
          </p:cNvPr>
          <p:cNvGrpSpPr/>
          <p:nvPr/>
        </p:nvGrpSpPr>
        <p:grpSpPr>
          <a:xfrm>
            <a:off x="8873049" y="1922260"/>
            <a:ext cx="1394151" cy="1394151"/>
            <a:chOff x="9335083" y="1016537"/>
            <a:chExt cx="1394151" cy="1394151"/>
          </a:xfrm>
        </p:grpSpPr>
        <p:pic>
          <p:nvPicPr>
            <p:cNvPr id="55" name="Picture 2" descr="컴퓨터 - 무료 컴퓨터개 아이콘">
              <a:extLst>
                <a:ext uri="{FF2B5EF4-FFF2-40B4-BE49-F238E27FC236}">
                  <a16:creationId xmlns:a16="http://schemas.microsoft.com/office/drawing/2014/main" id="{DE26A24A-9692-4EB5-A14F-C7FD3CD94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5083" y="1016537"/>
              <a:ext cx="1394151" cy="1394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1EA7B8-5C43-4E8F-A07F-95535B967C65}"/>
                </a:ext>
              </a:extLst>
            </p:cNvPr>
            <p:cNvSpPr txBox="1"/>
            <p:nvPr/>
          </p:nvSpPr>
          <p:spPr>
            <a:xfrm>
              <a:off x="9476509" y="14381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서버</a:t>
              </a:r>
            </a:p>
          </p:txBody>
        </p:sp>
      </p:grpSp>
      <p:pic>
        <p:nvPicPr>
          <p:cNvPr id="3074" name="Picture 2" descr="라우터 무료 아이콘 의 Coreui Free">
            <a:extLst>
              <a:ext uri="{FF2B5EF4-FFF2-40B4-BE49-F238E27FC236}">
                <a16:creationId xmlns:a16="http://schemas.microsoft.com/office/drawing/2014/main" id="{B5382CB7-3E37-4CBA-A649-986332935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862" y="4034551"/>
            <a:ext cx="719657" cy="7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0B61C8C-85BA-4225-9A38-75F2C4BFC12A}"/>
              </a:ext>
            </a:extLst>
          </p:cNvPr>
          <p:cNvSpPr txBox="1"/>
          <p:nvPr/>
        </p:nvSpPr>
        <p:spPr>
          <a:xfrm>
            <a:off x="9855011" y="4089624"/>
            <a:ext cx="217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공유기</a:t>
            </a:r>
            <a:r>
              <a:rPr lang="en-US" altLang="ko-KR" b="1" dirty="0"/>
              <a:t>(</a:t>
            </a:r>
            <a:r>
              <a:rPr lang="ko-KR" altLang="en-US" b="1" dirty="0"/>
              <a:t>라우터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prsever.iptime.org</a:t>
            </a:r>
            <a:endParaRPr lang="ko-KR" altLang="en-US" b="1" dirty="0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7F0702A-83B1-4EAE-A0FD-3106C682B9DE}"/>
              </a:ext>
            </a:extLst>
          </p:cNvPr>
          <p:cNvSpPr/>
          <p:nvPr/>
        </p:nvSpPr>
        <p:spPr>
          <a:xfrm rot="10800000">
            <a:off x="9508245" y="4420269"/>
            <a:ext cx="376067" cy="2163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8774188-EADF-46BE-B0AA-5E8C40A6B3E4}"/>
              </a:ext>
            </a:extLst>
          </p:cNvPr>
          <p:cNvCxnSpPr>
            <a:cxnSpLocks/>
          </p:cNvCxnSpPr>
          <p:nvPr/>
        </p:nvCxnSpPr>
        <p:spPr>
          <a:xfrm>
            <a:off x="8483190" y="2038756"/>
            <a:ext cx="634500" cy="2013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A7A7EEE-91AE-4EBB-B1FA-7BC6448E8347}"/>
              </a:ext>
            </a:extLst>
          </p:cNvPr>
          <p:cNvCxnSpPr>
            <a:cxnSpLocks/>
            <a:endCxn id="3074" idx="0"/>
          </p:cNvCxnSpPr>
          <p:nvPr/>
        </p:nvCxnSpPr>
        <p:spPr>
          <a:xfrm flipH="1">
            <a:off x="9117691" y="3023388"/>
            <a:ext cx="219949" cy="1011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DEA4598-BF52-4333-A2A2-A4A25EEC7CB8}"/>
              </a:ext>
            </a:extLst>
          </p:cNvPr>
          <p:cNvCxnSpPr>
            <a:cxnSpLocks/>
            <a:endCxn id="3074" idx="0"/>
          </p:cNvCxnSpPr>
          <p:nvPr/>
        </p:nvCxnSpPr>
        <p:spPr>
          <a:xfrm flipH="1">
            <a:off x="9117691" y="2036474"/>
            <a:ext cx="2062927" cy="1998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AB11447-03DC-4EFD-87F5-67A52706EB89}"/>
              </a:ext>
            </a:extLst>
          </p:cNvPr>
          <p:cNvSpPr txBox="1"/>
          <p:nvPr/>
        </p:nvSpPr>
        <p:spPr>
          <a:xfrm>
            <a:off x="8513916" y="3573559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SSH</a:t>
            </a:r>
            <a:endParaRPr lang="ko-KR" altLang="en-US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FDF7D1-1FC3-4F0C-9041-283F5DCF3DAF}"/>
              </a:ext>
            </a:extLst>
          </p:cNvPr>
          <p:cNvSpPr txBox="1"/>
          <p:nvPr/>
        </p:nvSpPr>
        <p:spPr>
          <a:xfrm>
            <a:off x="9259260" y="3137878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SSH</a:t>
            </a:r>
            <a:endParaRPr lang="ko-KR" altLang="en-US" sz="12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206E2F-100A-469E-8799-E5429681719F}"/>
              </a:ext>
            </a:extLst>
          </p:cNvPr>
          <p:cNvSpPr txBox="1"/>
          <p:nvPr/>
        </p:nvSpPr>
        <p:spPr>
          <a:xfrm>
            <a:off x="9585920" y="3447714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SSH</a:t>
            </a:r>
            <a:endParaRPr lang="ko-KR" altLang="en-US" sz="12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97D9F2-8548-4511-BF72-4F73F4496655}"/>
              </a:ext>
            </a:extLst>
          </p:cNvPr>
          <p:cNvSpPr txBox="1"/>
          <p:nvPr/>
        </p:nvSpPr>
        <p:spPr>
          <a:xfrm>
            <a:off x="7784786" y="885754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포트</a:t>
            </a:r>
            <a:r>
              <a:rPr lang="en-US" altLang="ko-KR" b="1" dirty="0"/>
              <a:t>: 9100</a:t>
            </a:r>
            <a:endParaRPr lang="ko-KR" altLang="en-US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4501421-97D3-434B-9588-596890DF78D5}"/>
              </a:ext>
            </a:extLst>
          </p:cNvPr>
          <p:cNvSpPr txBox="1"/>
          <p:nvPr/>
        </p:nvSpPr>
        <p:spPr>
          <a:xfrm>
            <a:off x="9265656" y="1859872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포트</a:t>
            </a:r>
            <a:r>
              <a:rPr lang="en-US" altLang="ko-KR" b="1" dirty="0"/>
              <a:t>: 9200</a:t>
            </a:r>
            <a:endParaRPr lang="ko-KR" alt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5757F5-7918-4B63-831E-78544EF8549F}"/>
              </a:ext>
            </a:extLst>
          </p:cNvPr>
          <p:cNvSpPr txBox="1"/>
          <p:nvPr/>
        </p:nvSpPr>
        <p:spPr>
          <a:xfrm>
            <a:off x="10504696" y="811836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포트</a:t>
            </a:r>
            <a:r>
              <a:rPr lang="en-US" altLang="ko-KR" b="1" dirty="0"/>
              <a:t>: 9300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D6B52-CC75-4806-A16E-94A01D10AB25}"/>
              </a:ext>
            </a:extLst>
          </p:cNvPr>
          <p:cNvSpPr txBox="1"/>
          <p:nvPr/>
        </p:nvSpPr>
        <p:spPr>
          <a:xfrm>
            <a:off x="162217" y="6453013"/>
            <a:ext cx="644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맥북은 터미널 열고 </a:t>
            </a:r>
            <a:r>
              <a:rPr lang="en-US" altLang="ko-KR" dirty="0"/>
              <a:t>$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>
                <a:hlinkClick r:id="rId6"/>
              </a:rPr>
              <a:t>prlab@prserver.iptime.org</a:t>
            </a:r>
            <a:r>
              <a:rPr lang="en-US" altLang="ko-KR" dirty="0"/>
              <a:t> –p 9200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604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424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볼륨 데이터</a:t>
            </a:r>
            <a:r>
              <a:rPr lang="en-US" altLang="ko-KR" dirty="0"/>
              <a:t>(3</a:t>
            </a:r>
            <a:r>
              <a:rPr lang="ko-KR" altLang="en-US" dirty="0"/>
              <a:t>차원 이미지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다뤄보자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86E80-17C1-47EC-B5F2-6AE01CA3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224"/>
            <a:ext cx="6547707" cy="47619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08AF26-CA77-4BE0-9367-5B5E955B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25" y="641712"/>
            <a:ext cx="5702390" cy="62162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B9A8C8-5E35-4B99-A5B4-4094B3AF9E69}"/>
              </a:ext>
            </a:extLst>
          </p:cNvPr>
          <p:cNvSpPr txBox="1"/>
          <p:nvPr/>
        </p:nvSpPr>
        <p:spPr>
          <a:xfrm>
            <a:off x="241532" y="987243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이미지 텐서로 표현해보기</a:t>
            </a:r>
          </a:p>
        </p:txBody>
      </p:sp>
    </p:spTree>
    <p:extLst>
      <p:ext uri="{BB962C8B-B14F-4D97-AF65-F5344CB8AC3E}">
        <p14:creationId xmlns:p14="http://schemas.microsoft.com/office/powerpoint/2010/main" val="196848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431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Tabular data(</a:t>
            </a:r>
            <a:r>
              <a:rPr lang="ko-KR" altLang="en-US" dirty="0"/>
              <a:t>형식화 데이터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다뤄보자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9A8C8-5E35-4B99-A5B4-4094B3AF9E69}"/>
              </a:ext>
            </a:extLst>
          </p:cNvPr>
          <p:cNvSpPr txBox="1"/>
          <p:nvPr/>
        </p:nvSpPr>
        <p:spPr>
          <a:xfrm>
            <a:off x="180572" y="765592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표로 정리된 데이터를 다뤄보자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A279C7-4AC9-499B-8EBC-9CE32823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65" y="1209947"/>
            <a:ext cx="10003269" cy="55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52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431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Tabular data(</a:t>
            </a:r>
            <a:r>
              <a:rPr lang="ko-KR" altLang="en-US" dirty="0"/>
              <a:t>형식화 데이터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다뤄보자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9A8C8-5E35-4B99-A5B4-4094B3AF9E69}"/>
              </a:ext>
            </a:extLst>
          </p:cNvPr>
          <p:cNvSpPr txBox="1"/>
          <p:nvPr/>
        </p:nvSpPr>
        <p:spPr>
          <a:xfrm>
            <a:off x="180572" y="765592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와인의 품질을 </a:t>
            </a:r>
            <a:r>
              <a:rPr lang="en-US" altLang="ko-KR" dirty="0"/>
              <a:t>feature</a:t>
            </a:r>
            <a:r>
              <a:rPr lang="ko-KR" altLang="en-US" dirty="0"/>
              <a:t>로 파악해보자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8AEEDC-381D-4A01-B26F-22ABBB12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979" y="1345700"/>
            <a:ext cx="5434384" cy="51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07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데이터를</a:t>
            </a:r>
            <a:r>
              <a:rPr lang="en-US" altLang="ko-KR" dirty="0"/>
              <a:t> </a:t>
            </a:r>
            <a:r>
              <a:rPr lang="ko-KR" altLang="en-US" dirty="0"/>
              <a:t>다뤄보자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9A8C8-5E35-4B99-A5B4-4094B3AF9E69}"/>
              </a:ext>
            </a:extLst>
          </p:cNvPr>
          <p:cNvSpPr txBox="1"/>
          <p:nvPr/>
        </p:nvSpPr>
        <p:spPr>
          <a:xfrm>
            <a:off x="94838" y="763404"/>
            <a:ext cx="655628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구텐베르그 데이터셋을 기반으로 텍스트를 </a:t>
            </a:r>
            <a:r>
              <a:rPr lang="en-US" altLang="ko-KR" dirty="0"/>
              <a:t>tensor</a:t>
            </a:r>
            <a:r>
              <a:rPr lang="ko-KR" altLang="en-US" dirty="0"/>
              <a:t>로 다뤄보자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문자를 아스키코드로 이해하기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Python</a:t>
            </a:r>
            <a:r>
              <a:rPr lang="ko-KR" altLang="en-US" dirty="0"/>
              <a:t>으로 문자열 다루기 </a:t>
            </a:r>
            <a:r>
              <a:rPr lang="en-US" altLang="ko-KR" dirty="0"/>
              <a:t>(</a:t>
            </a:r>
            <a:r>
              <a:rPr lang="ko-KR" altLang="en-US" dirty="0"/>
              <a:t>파싱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PyTorch</a:t>
            </a:r>
            <a:r>
              <a:rPr lang="ko-KR" altLang="en-US" dirty="0"/>
              <a:t>로 문자열 </a:t>
            </a:r>
            <a:r>
              <a:rPr lang="en-US" altLang="ko-KR" dirty="0"/>
              <a:t>tensor</a:t>
            </a:r>
            <a:r>
              <a:rPr lang="ko-KR" altLang="en-US" dirty="0"/>
              <a:t>로 만들기</a:t>
            </a:r>
            <a:r>
              <a:rPr lang="en-US" altLang="ko-KR" dirty="0"/>
              <a:t>(</a:t>
            </a:r>
            <a:r>
              <a:rPr lang="ko-KR" altLang="en-US" dirty="0"/>
              <a:t>원핫 벡터</a:t>
            </a:r>
            <a:r>
              <a:rPr lang="en-US" altLang="ko-KR" dirty="0"/>
              <a:t>, </a:t>
            </a:r>
            <a:r>
              <a:rPr lang="ko-KR" altLang="en-US" dirty="0"/>
              <a:t>임베딩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A9E38-143F-425A-9CB7-98993510D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773" y="1155448"/>
            <a:ext cx="5592482" cy="56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69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데이터를</a:t>
            </a:r>
            <a:r>
              <a:rPr lang="en-US" altLang="ko-KR" dirty="0"/>
              <a:t> </a:t>
            </a:r>
            <a:r>
              <a:rPr lang="ko-KR" altLang="en-US" dirty="0"/>
              <a:t>다뤄보자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9A8C8-5E35-4B99-A5B4-4094B3AF9E69}"/>
              </a:ext>
            </a:extLst>
          </p:cNvPr>
          <p:cNvSpPr txBox="1"/>
          <p:nvPr/>
        </p:nvSpPr>
        <p:spPr>
          <a:xfrm>
            <a:off x="94838" y="763404"/>
            <a:ext cx="65562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구텐베르그 데이터셋을 기반으로 텍스트를 </a:t>
            </a:r>
            <a:r>
              <a:rPr lang="en-US" altLang="ko-KR" dirty="0"/>
              <a:t>tensor</a:t>
            </a:r>
            <a:r>
              <a:rPr lang="ko-KR" altLang="en-US" dirty="0"/>
              <a:t>로 다뤄보자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문자를 아스키코드로 이해하기</a:t>
            </a:r>
            <a:endParaRPr lang="en-US" altLang="ko-KR" dirty="0"/>
          </a:p>
        </p:txBody>
      </p:sp>
      <p:pic>
        <p:nvPicPr>
          <p:cNvPr id="2050" name="Picture 2" descr="아스키코드(ASCII)와 확장아스키코드(Extended ASCII)에 대하여 - 개발자P의 코딩일기">
            <a:extLst>
              <a:ext uri="{FF2B5EF4-FFF2-40B4-BE49-F238E27FC236}">
                <a16:creationId xmlns:a16="http://schemas.microsoft.com/office/drawing/2014/main" id="{57882DDB-54BD-45AB-BA12-4F529DD4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36" y="1352510"/>
            <a:ext cx="7523426" cy="520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630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데이터를</a:t>
            </a:r>
            <a:r>
              <a:rPr lang="en-US" altLang="ko-KR" dirty="0"/>
              <a:t> </a:t>
            </a:r>
            <a:r>
              <a:rPr lang="ko-KR" altLang="en-US" dirty="0"/>
              <a:t>다뤄보자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9A8C8-5E35-4B99-A5B4-4094B3AF9E69}"/>
              </a:ext>
            </a:extLst>
          </p:cNvPr>
          <p:cNvSpPr txBox="1"/>
          <p:nvPr/>
        </p:nvSpPr>
        <p:spPr>
          <a:xfrm>
            <a:off x="94838" y="763404"/>
            <a:ext cx="6556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구텐베르그 데이터셋을 기반으로 텍스트를 </a:t>
            </a:r>
            <a:r>
              <a:rPr lang="en-US" altLang="ko-KR" dirty="0"/>
              <a:t>tensor</a:t>
            </a:r>
            <a:r>
              <a:rPr lang="ko-KR" altLang="en-US" dirty="0"/>
              <a:t>로 다뤄보자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Python</a:t>
            </a:r>
            <a:r>
              <a:rPr lang="ko-KR" altLang="en-US" dirty="0"/>
              <a:t>으로 문자열 다루기 </a:t>
            </a:r>
            <a:r>
              <a:rPr lang="en-US" altLang="ko-KR" dirty="0"/>
              <a:t>(</a:t>
            </a:r>
            <a:r>
              <a:rPr lang="ko-KR" altLang="en-US" dirty="0"/>
              <a:t>파싱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0F95A4-2843-46B5-B759-04B2867C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895322"/>
            <a:ext cx="8512552" cy="48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25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10" cy="577921"/>
            <a:chOff x="1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3798916" y="554815"/>
              <a:ext cx="8389095" cy="0"/>
              <a:chOff x="888098" y="548680"/>
              <a:chExt cx="8255903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8" y="548680"/>
                <a:ext cx="2939116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93191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 Tensor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로 실제데이터 표현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5EB55DF-0C86-46D8-A30C-07DAE7AF243D}"/>
              </a:ext>
            </a:extLst>
          </p:cNvPr>
          <p:cNvSpPr txBox="1"/>
          <p:nvPr/>
        </p:nvSpPr>
        <p:spPr>
          <a:xfrm>
            <a:off x="3931920" y="9858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데이터를</a:t>
            </a:r>
            <a:r>
              <a:rPr lang="en-US" altLang="ko-KR" dirty="0"/>
              <a:t> </a:t>
            </a:r>
            <a:r>
              <a:rPr lang="ko-KR" altLang="en-US" dirty="0"/>
              <a:t>다뤄보자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FD3D25-2986-405E-AF3D-FFDB495F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310" y="1895322"/>
            <a:ext cx="6135002" cy="40076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B9A8C8-5E35-4B99-A5B4-4094B3AF9E69}"/>
              </a:ext>
            </a:extLst>
          </p:cNvPr>
          <p:cNvSpPr txBox="1"/>
          <p:nvPr/>
        </p:nvSpPr>
        <p:spPr>
          <a:xfrm>
            <a:off x="94838" y="763404"/>
            <a:ext cx="69681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구텐베르그 데이터셋을 기반으로 텍스트를 </a:t>
            </a:r>
            <a:r>
              <a:rPr lang="en-US" altLang="ko-KR" dirty="0"/>
              <a:t>tensor</a:t>
            </a:r>
            <a:r>
              <a:rPr lang="ko-KR" altLang="en-US" dirty="0"/>
              <a:t>로 다뤄보자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PyTorch</a:t>
            </a:r>
            <a:r>
              <a:rPr lang="ko-KR" altLang="en-US" dirty="0"/>
              <a:t>로 문자열 </a:t>
            </a:r>
            <a:r>
              <a:rPr lang="en-US" altLang="ko-KR" dirty="0"/>
              <a:t>tensor</a:t>
            </a:r>
            <a:r>
              <a:rPr lang="ko-KR" altLang="en-US" dirty="0"/>
              <a:t>로 만들기</a:t>
            </a:r>
            <a:r>
              <a:rPr lang="en-US" altLang="ko-KR" dirty="0"/>
              <a:t>(</a:t>
            </a:r>
            <a:r>
              <a:rPr lang="ko-KR" altLang="en-US" dirty="0"/>
              <a:t>원핫 벡터</a:t>
            </a:r>
            <a:r>
              <a:rPr lang="en-US" altLang="ko-KR" dirty="0"/>
              <a:t>, </a:t>
            </a:r>
            <a:r>
              <a:rPr lang="ko-KR" altLang="en-US" dirty="0"/>
              <a:t>임베딩 이해하기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2F820-0D30-4B40-AB28-DA67DEA1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51" y="1699318"/>
            <a:ext cx="5736469" cy="5060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4F5FD-A896-42B3-91EF-3B4AB07F17B2}"/>
              </a:ext>
            </a:extLst>
          </p:cNvPr>
          <p:cNvSpPr txBox="1"/>
          <p:nvPr/>
        </p:nvSpPr>
        <p:spPr>
          <a:xfrm>
            <a:off x="7352550" y="6118519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임베딩을</a:t>
            </a:r>
            <a:r>
              <a:rPr lang="ko-KR" altLang="en-US" dirty="0"/>
              <a:t> 사용한 단어 표현의 분포</a:t>
            </a:r>
          </a:p>
        </p:txBody>
      </p:sp>
    </p:spTree>
    <p:extLst>
      <p:ext uri="{BB962C8B-B14F-4D97-AF65-F5344CB8AC3E}">
        <p14:creationId xmlns:p14="http://schemas.microsoft.com/office/powerpoint/2010/main" val="1247447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컴퓨터 - 무료 컴퓨터개 아이콘">
            <a:extLst>
              <a:ext uri="{FF2B5EF4-FFF2-40B4-BE49-F238E27FC236}">
                <a16:creationId xmlns:a16="http://schemas.microsoft.com/office/drawing/2014/main" id="{C4E0461B-303B-47CA-BA3C-5C2C8422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335" y="3775014"/>
            <a:ext cx="1837038" cy="18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36A4B9-F911-4DEA-9ECB-ADB6B052329C}"/>
              </a:ext>
            </a:extLst>
          </p:cNvPr>
          <p:cNvSpPr txBox="1"/>
          <p:nvPr/>
        </p:nvSpPr>
        <p:spPr>
          <a:xfrm>
            <a:off x="8014453" y="4441059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번 서버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0675DB-CE1E-4AFA-A136-47CC1659FA81}"/>
              </a:ext>
            </a:extLst>
          </p:cNvPr>
          <p:cNvSpPr txBox="1"/>
          <p:nvPr/>
        </p:nvSpPr>
        <p:spPr>
          <a:xfrm>
            <a:off x="7228110" y="3624698"/>
            <a:ext cx="3116911" cy="369332"/>
          </a:xfrm>
          <a:prstGeom prst="rect">
            <a:avLst/>
          </a:prstGeom>
          <a:solidFill>
            <a:srgbClr val="24B8E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도커 엔진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7F88CC-5A17-4855-ADFE-7419B210826B}"/>
              </a:ext>
            </a:extLst>
          </p:cNvPr>
          <p:cNvSpPr txBox="1"/>
          <p:nvPr/>
        </p:nvSpPr>
        <p:spPr>
          <a:xfrm>
            <a:off x="6096000" y="1692302"/>
            <a:ext cx="1630017" cy="1200329"/>
          </a:xfrm>
          <a:prstGeom prst="rect">
            <a:avLst/>
          </a:prstGeom>
          <a:solidFill>
            <a:srgbClr val="E0EF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9101 </a:t>
            </a:r>
            <a:r>
              <a:rPr lang="ko-KR" altLang="en-US" dirty="0"/>
              <a:t>포트와 연결된 </a:t>
            </a:r>
            <a:r>
              <a:rPr lang="en-US" altLang="ko-KR" dirty="0"/>
              <a:t>ML Workspace </a:t>
            </a:r>
          </a:p>
          <a:p>
            <a:pPr algn="ctr"/>
            <a:r>
              <a:rPr lang="ko-KR" altLang="en-US" dirty="0"/>
              <a:t>웹서버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683B05-74D6-45A3-8B9F-8DE1A26D9E3C}"/>
              </a:ext>
            </a:extLst>
          </p:cNvPr>
          <p:cNvSpPr txBox="1"/>
          <p:nvPr/>
        </p:nvSpPr>
        <p:spPr>
          <a:xfrm>
            <a:off x="8103362" y="1692302"/>
            <a:ext cx="1630017" cy="1200329"/>
          </a:xfrm>
          <a:prstGeom prst="rect">
            <a:avLst/>
          </a:prstGeom>
          <a:solidFill>
            <a:srgbClr val="E0EF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9102 </a:t>
            </a:r>
            <a:r>
              <a:rPr lang="ko-KR" altLang="en-US" dirty="0"/>
              <a:t>포트와 연결된 </a:t>
            </a:r>
            <a:r>
              <a:rPr lang="en-US" altLang="ko-KR" dirty="0"/>
              <a:t>ML Workspace </a:t>
            </a:r>
          </a:p>
          <a:p>
            <a:pPr algn="ctr"/>
            <a:r>
              <a:rPr lang="ko-KR" altLang="en-US" dirty="0"/>
              <a:t>웹서버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05F1C6-BBCE-42A9-A9C7-AD009D7521A1}"/>
              </a:ext>
            </a:extLst>
          </p:cNvPr>
          <p:cNvSpPr txBox="1"/>
          <p:nvPr/>
        </p:nvSpPr>
        <p:spPr>
          <a:xfrm>
            <a:off x="10064535" y="1692302"/>
            <a:ext cx="1630017" cy="1200329"/>
          </a:xfrm>
          <a:prstGeom prst="rect">
            <a:avLst/>
          </a:prstGeom>
          <a:solidFill>
            <a:srgbClr val="E0EF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9103 </a:t>
            </a:r>
            <a:r>
              <a:rPr lang="ko-KR" altLang="en-US" dirty="0"/>
              <a:t>포트와 연결된 </a:t>
            </a:r>
            <a:r>
              <a:rPr lang="en-US" altLang="ko-KR" dirty="0"/>
              <a:t>ML Workspace </a:t>
            </a:r>
          </a:p>
          <a:p>
            <a:pPr algn="ctr"/>
            <a:r>
              <a:rPr lang="ko-KR" altLang="en-US" dirty="0"/>
              <a:t>웹서버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62473DD-C2E0-4BB9-9B3E-477710206CD2}"/>
              </a:ext>
            </a:extLst>
          </p:cNvPr>
          <p:cNvCxnSpPr>
            <a:cxnSpLocks/>
            <a:stCxn id="25" idx="0"/>
            <a:endCxn id="26" idx="2"/>
          </p:cNvCxnSpPr>
          <p:nvPr/>
        </p:nvCxnSpPr>
        <p:spPr>
          <a:xfrm flipH="1" flipV="1">
            <a:off x="6911009" y="2892631"/>
            <a:ext cx="1875557" cy="732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C6848B2-7708-4BBF-B25A-D34658A3D4B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8786566" y="2892631"/>
            <a:ext cx="131805" cy="7320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CE297F9-BD2E-4E43-8A82-E91AA0E066B1}"/>
              </a:ext>
            </a:extLst>
          </p:cNvPr>
          <p:cNvCxnSpPr>
            <a:cxnSpLocks/>
            <a:stCxn id="25" idx="0"/>
            <a:endCxn id="38" idx="2"/>
          </p:cNvCxnSpPr>
          <p:nvPr/>
        </p:nvCxnSpPr>
        <p:spPr>
          <a:xfrm flipV="1">
            <a:off x="8786566" y="2892631"/>
            <a:ext cx="2092978" cy="732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53CEF3E-EF7F-49DF-B35C-7072CFCD26C9}"/>
              </a:ext>
            </a:extLst>
          </p:cNvPr>
          <p:cNvSpPr txBox="1"/>
          <p:nvPr/>
        </p:nvSpPr>
        <p:spPr>
          <a:xfrm>
            <a:off x="6242797" y="1215865"/>
            <a:ext cx="535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마치 </a:t>
            </a:r>
            <a:r>
              <a:rPr lang="en-US" altLang="ko-KR" dirty="0"/>
              <a:t>Guest OS</a:t>
            </a:r>
            <a:r>
              <a:rPr lang="ko-KR" altLang="en-US" dirty="0"/>
              <a:t>가 있는 것처럼 가상화 환경을 제공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765816-EFFD-4DBA-BA63-759561E14503}"/>
              </a:ext>
            </a:extLst>
          </p:cNvPr>
          <p:cNvSpPr txBox="1"/>
          <p:nvPr/>
        </p:nvSpPr>
        <p:spPr>
          <a:xfrm>
            <a:off x="9833055" y="4363362"/>
            <a:ext cx="1630017" cy="923330"/>
          </a:xfrm>
          <a:prstGeom prst="rect">
            <a:avLst/>
          </a:prstGeom>
          <a:solidFill>
            <a:srgbClr val="39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Ubuntu 18.04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NVIDIA graphic driver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C44B45-3C2D-4674-9933-7E9C80C5DDAB}"/>
              </a:ext>
            </a:extLst>
          </p:cNvPr>
          <p:cNvSpPr txBox="1"/>
          <p:nvPr/>
        </p:nvSpPr>
        <p:spPr>
          <a:xfrm>
            <a:off x="7490556" y="546476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리눅스 커널을 공유한다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5" name="Picture 4" descr="아이피타임(iptime) 무선 공유기 속도 올리는 방법 - dobiho on HCI">
            <a:extLst>
              <a:ext uri="{FF2B5EF4-FFF2-40B4-BE49-F238E27FC236}">
                <a16:creationId xmlns:a16="http://schemas.microsoft.com/office/drawing/2014/main" id="{0FE1EA17-3873-4CDE-A87F-69D331DE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955" y="2817488"/>
            <a:ext cx="1540202" cy="13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F02A3D8-8289-4710-83FB-228FD9540C3D}"/>
              </a:ext>
            </a:extLst>
          </p:cNvPr>
          <p:cNvGrpSpPr/>
          <p:nvPr/>
        </p:nvGrpSpPr>
        <p:grpSpPr>
          <a:xfrm>
            <a:off x="916801" y="4406344"/>
            <a:ext cx="376067" cy="486294"/>
            <a:chOff x="9944794" y="2866505"/>
            <a:chExt cx="376067" cy="486294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288972A8-48E6-42F5-8696-1DE2CF4521C9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963B730-0731-4524-A91C-86D2F36B37C4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BDA337-A68B-4789-B88F-89A39F3AC872}"/>
              </a:ext>
            </a:extLst>
          </p:cNvPr>
          <p:cNvGrpSpPr/>
          <p:nvPr/>
        </p:nvGrpSpPr>
        <p:grpSpPr>
          <a:xfrm>
            <a:off x="772516" y="2317215"/>
            <a:ext cx="376067" cy="486294"/>
            <a:chOff x="9944794" y="2866505"/>
            <a:chExt cx="376067" cy="486294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CA686DA2-B9F8-42DB-A579-356785BCEC75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F8B590D-82B4-460F-A9A0-AFE657388909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B79F516-A9A0-46A1-A4FA-C3795355C71A}"/>
              </a:ext>
            </a:extLst>
          </p:cNvPr>
          <p:cNvGrpSpPr/>
          <p:nvPr/>
        </p:nvGrpSpPr>
        <p:grpSpPr>
          <a:xfrm>
            <a:off x="767708" y="3270981"/>
            <a:ext cx="376067" cy="486294"/>
            <a:chOff x="9944794" y="2866505"/>
            <a:chExt cx="376067" cy="486294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F68B6482-5E7E-4496-A1FF-AEC9EF1E658D}"/>
                </a:ext>
              </a:extLst>
            </p:cNvPr>
            <p:cNvSpPr/>
            <p:nvPr/>
          </p:nvSpPr>
          <p:spPr>
            <a:xfrm>
              <a:off x="9944794" y="3028603"/>
              <a:ext cx="376067" cy="3241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EBFB65E-75DB-4B82-90DF-A46E48ADEBAC}"/>
                </a:ext>
              </a:extLst>
            </p:cNvPr>
            <p:cNvSpPr/>
            <p:nvPr/>
          </p:nvSpPr>
          <p:spPr>
            <a:xfrm>
              <a:off x="9970729" y="2866505"/>
              <a:ext cx="324196" cy="324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96719E3-9F5C-4FF2-B2B0-41B65EA20ED7}"/>
              </a:ext>
            </a:extLst>
          </p:cNvPr>
          <p:cNvSpPr txBox="1"/>
          <p:nvPr/>
        </p:nvSpPr>
        <p:spPr>
          <a:xfrm>
            <a:off x="571489" y="2844930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ko-KR" altLang="en-US" sz="1200" b="1" dirty="0"/>
              <a:t>번 팀</a:t>
            </a:r>
            <a:r>
              <a:rPr lang="en-US" altLang="ko-KR" sz="1200" b="1" dirty="0"/>
              <a:t>#1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8E61DD-5E41-472B-8F58-10EB4FD766ED}"/>
              </a:ext>
            </a:extLst>
          </p:cNvPr>
          <p:cNvSpPr txBox="1"/>
          <p:nvPr/>
        </p:nvSpPr>
        <p:spPr>
          <a:xfrm>
            <a:off x="468256" y="3805149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ko-KR" altLang="en-US" sz="1200" b="1" dirty="0"/>
              <a:t>번 팀 </a:t>
            </a:r>
            <a:r>
              <a:rPr lang="en-US" altLang="ko-KR" sz="1200" b="1" dirty="0"/>
              <a:t>#2</a:t>
            </a:r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1A5C15-E9E2-4CAA-A9FD-9E5EFE4BAAF1}"/>
              </a:ext>
            </a:extLst>
          </p:cNvPr>
          <p:cNvSpPr txBox="1"/>
          <p:nvPr/>
        </p:nvSpPr>
        <p:spPr>
          <a:xfrm>
            <a:off x="689611" y="4963339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r>
              <a:rPr lang="ko-KR" altLang="en-US" sz="1200" b="1" dirty="0"/>
              <a:t>번 팀 </a:t>
            </a:r>
            <a:r>
              <a:rPr lang="en-US" altLang="ko-KR" sz="1200" b="1" dirty="0"/>
              <a:t>#3</a:t>
            </a:r>
            <a:endParaRPr lang="ko-KR" altLang="en-US" sz="1200" b="1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E561DAD-ECE1-4CDD-8ACD-3A5587696B5C}"/>
              </a:ext>
            </a:extLst>
          </p:cNvPr>
          <p:cNvCxnSpPr>
            <a:cxnSpLocks/>
            <a:stCxn id="53" idx="6"/>
            <a:endCxn id="45" idx="1"/>
          </p:cNvCxnSpPr>
          <p:nvPr/>
        </p:nvCxnSpPr>
        <p:spPr>
          <a:xfrm>
            <a:off x="1122647" y="2479313"/>
            <a:ext cx="2324308" cy="1037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61659D7-6E36-4AA0-8843-0EA9E031DD8C}"/>
              </a:ext>
            </a:extLst>
          </p:cNvPr>
          <p:cNvCxnSpPr>
            <a:cxnSpLocks/>
            <a:stCxn id="56" idx="6"/>
            <a:endCxn id="45" idx="1"/>
          </p:cNvCxnSpPr>
          <p:nvPr/>
        </p:nvCxnSpPr>
        <p:spPr>
          <a:xfrm>
            <a:off x="1117839" y="3433079"/>
            <a:ext cx="2329116" cy="83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2FFC865-958E-4426-99AA-921D749B26DD}"/>
              </a:ext>
            </a:extLst>
          </p:cNvPr>
          <p:cNvCxnSpPr>
            <a:cxnSpLocks/>
            <a:stCxn id="45" idx="1"/>
            <a:endCxn id="50" idx="6"/>
          </p:cNvCxnSpPr>
          <p:nvPr/>
        </p:nvCxnSpPr>
        <p:spPr>
          <a:xfrm flipH="1">
            <a:off x="1266932" y="3516997"/>
            <a:ext cx="2180023" cy="1051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CACA9D7-8032-42CA-B98E-30D3FFF09CB0}"/>
              </a:ext>
            </a:extLst>
          </p:cNvPr>
          <p:cNvSpPr txBox="1"/>
          <p:nvPr/>
        </p:nvSpPr>
        <p:spPr>
          <a:xfrm>
            <a:off x="2111691" y="2709785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</a:t>
            </a:r>
            <a:endParaRPr lang="ko-KR" alt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42456A-FB5C-4B49-A823-8E5109F56168}"/>
              </a:ext>
            </a:extLst>
          </p:cNvPr>
          <p:cNvSpPr txBox="1"/>
          <p:nvPr/>
        </p:nvSpPr>
        <p:spPr>
          <a:xfrm>
            <a:off x="3242634" y="4531033"/>
            <a:ext cx="276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공유기</a:t>
            </a:r>
            <a:r>
              <a:rPr lang="en-US" altLang="ko-KR" b="1" dirty="0"/>
              <a:t>(</a:t>
            </a:r>
            <a:r>
              <a:rPr lang="ko-KR" altLang="en-US" b="1" dirty="0"/>
              <a:t>라우터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prsever.iptime.org:1000</a:t>
            </a:r>
            <a:endParaRPr lang="ko-KR" altLang="en-US" b="1" dirty="0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43279903-3378-4F0D-B8CF-6DB2D4F79EFA}"/>
              </a:ext>
            </a:extLst>
          </p:cNvPr>
          <p:cNvSpPr/>
          <p:nvPr/>
        </p:nvSpPr>
        <p:spPr>
          <a:xfrm rot="16200000">
            <a:off x="3929245" y="4321317"/>
            <a:ext cx="295599" cy="17005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8C2A8C-1BEA-4C26-A59C-5F78BB643FFE}"/>
              </a:ext>
            </a:extLst>
          </p:cNvPr>
          <p:cNvSpPr txBox="1"/>
          <p:nvPr/>
        </p:nvSpPr>
        <p:spPr>
          <a:xfrm>
            <a:off x="1846853" y="320560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9102</a:t>
            </a:r>
            <a:endParaRPr lang="ko-KR" altLang="en-US" sz="12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4F1A04-69AA-4C4C-9D2C-2AF728EE5273}"/>
              </a:ext>
            </a:extLst>
          </p:cNvPr>
          <p:cNvSpPr txBox="1"/>
          <p:nvPr/>
        </p:nvSpPr>
        <p:spPr>
          <a:xfrm>
            <a:off x="1914750" y="382479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9103</a:t>
            </a:r>
            <a:endParaRPr lang="ko-KR" altLang="en-US" sz="1200" b="1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8A3DE6D-9627-46D0-AFB3-F4B1AA540472}"/>
              </a:ext>
            </a:extLst>
          </p:cNvPr>
          <p:cNvCxnSpPr>
            <a:cxnSpLocks/>
          </p:cNvCxnSpPr>
          <p:nvPr/>
        </p:nvCxnSpPr>
        <p:spPr>
          <a:xfrm>
            <a:off x="4884469" y="3737849"/>
            <a:ext cx="2832548" cy="625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CA4362B-869B-4F23-A5B2-49A57B92F367}"/>
              </a:ext>
            </a:extLst>
          </p:cNvPr>
          <p:cNvSpPr txBox="1"/>
          <p:nvPr/>
        </p:nvSpPr>
        <p:spPr>
          <a:xfrm>
            <a:off x="5928686" y="4109089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9101~3</a:t>
            </a:r>
            <a:endParaRPr lang="ko-KR" altLang="en-US" sz="1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A723A4-E2F4-43C6-A0F6-ECD52F687655}"/>
              </a:ext>
            </a:extLst>
          </p:cNvPr>
          <p:cNvSpPr txBox="1"/>
          <p:nvPr/>
        </p:nvSpPr>
        <p:spPr>
          <a:xfrm>
            <a:off x="7250647" y="318662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8080</a:t>
            </a:r>
            <a:endParaRPr lang="ko-KR" altLang="en-US" sz="12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634DB2-9550-4721-8B27-6A8F9A4F14DB}"/>
              </a:ext>
            </a:extLst>
          </p:cNvPr>
          <p:cNvSpPr txBox="1"/>
          <p:nvPr/>
        </p:nvSpPr>
        <p:spPr>
          <a:xfrm>
            <a:off x="8362511" y="308058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8080</a:t>
            </a:r>
            <a:endParaRPr lang="ko-KR" altLang="en-US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58E2DC-0EE5-45E9-9C8E-C85F0C838B15}"/>
              </a:ext>
            </a:extLst>
          </p:cNvPr>
          <p:cNvSpPr txBox="1"/>
          <p:nvPr/>
        </p:nvSpPr>
        <p:spPr>
          <a:xfrm>
            <a:off x="9778746" y="323999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8080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D7EC7-7847-4773-AD6D-EBAEFA23C01C}"/>
              </a:ext>
            </a:extLst>
          </p:cNvPr>
          <p:cNvSpPr txBox="1"/>
          <p:nvPr/>
        </p:nvSpPr>
        <p:spPr>
          <a:xfrm>
            <a:off x="1759925" y="22164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외부포트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6645CE-8ADD-48AE-AE9D-B56AE22D02A2}"/>
              </a:ext>
            </a:extLst>
          </p:cNvPr>
          <p:cNvSpPr txBox="1"/>
          <p:nvPr/>
        </p:nvSpPr>
        <p:spPr>
          <a:xfrm>
            <a:off x="5670039" y="35895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내부포트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759FB8-43D4-45D9-8672-F16261F16F35}"/>
              </a:ext>
            </a:extLst>
          </p:cNvPr>
          <p:cNvSpPr txBox="1"/>
          <p:nvPr/>
        </p:nvSpPr>
        <p:spPr>
          <a:xfrm>
            <a:off x="10524832" y="3247692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도커 내부 포트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5C3ACF-E0A1-4EFC-B12F-A3A54DB35DA6}"/>
              </a:ext>
            </a:extLst>
          </p:cNvPr>
          <p:cNvSpPr txBox="1"/>
          <p:nvPr/>
        </p:nvSpPr>
        <p:spPr>
          <a:xfrm>
            <a:off x="4245939" y="104299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중요</a:t>
            </a:r>
            <a:r>
              <a:rPr lang="en-US" altLang="ko-KR" dirty="0"/>
              <a:t>! </a:t>
            </a:r>
            <a:r>
              <a:rPr lang="ko-KR" altLang="en-US" dirty="0"/>
              <a:t>네트워크 연결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EFAEA-63A1-455F-94A1-92C27EDAC1A1}"/>
              </a:ext>
            </a:extLst>
          </p:cNvPr>
          <p:cNvSpPr txBox="1"/>
          <p:nvPr/>
        </p:nvSpPr>
        <p:spPr>
          <a:xfrm>
            <a:off x="1760518" y="6321652"/>
            <a:ext cx="867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첫번째 포트 포워딩은 공유기에서</a:t>
            </a:r>
            <a:r>
              <a:rPr lang="en-US" altLang="ko-KR" dirty="0"/>
              <a:t>, </a:t>
            </a:r>
            <a:r>
              <a:rPr lang="ko-KR" altLang="en-US" dirty="0"/>
              <a:t>두번째 포트 포워딩은 도커 명령을 통해 수행됨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5921580-BDD8-4A41-AAAF-FF4AC0086624}"/>
              </a:ext>
            </a:extLst>
          </p:cNvPr>
          <p:cNvGrpSpPr/>
          <p:nvPr/>
        </p:nvGrpSpPr>
        <p:grpSpPr>
          <a:xfrm>
            <a:off x="0" y="5"/>
            <a:ext cx="12188011" cy="577921"/>
            <a:chOff x="0" y="5"/>
            <a:chExt cx="12188011" cy="577921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C4132AD-77B1-45B7-ABDE-05D3B7BD9506}"/>
                </a:ext>
              </a:extLst>
            </p:cNvPr>
            <p:cNvGrpSpPr/>
            <p:nvPr/>
          </p:nvGrpSpPr>
          <p:grpSpPr>
            <a:xfrm flipV="1">
              <a:off x="2623930" y="554815"/>
              <a:ext cx="9564081" cy="0"/>
              <a:chOff x="-268233" y="548680"/>
              <a:chExt cx="9412234" cy="0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B22681E5-66A7-48E1-8546-66A66D87D5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88CD84A7-CF87-444C-ABBA-5763FA87D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68233" y="548680"/>
                <a:ext cx="2352031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DD0AA4E-EEFF-4ECC-AAF1-433A8821FBA8}"/>
                </a:ext>
              </a:extLst>
            </p:cNvPr>
            <p:cNvSpPr/>
            <p:nvPr/>
          </p:nvSpPr>
          <p:spPr>
            <a:xfrm>
              <a:off x="0" y="5"/>
              <a:ext cx="417575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</a:t>
              </a:r>
              <a:r>
                <a:rPr lang="en-US" altLang="ko-KR" sz="2000" b="1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지금까지 배운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 내용 정리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221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0" y="5"/>
            <a:ext cx="12188011" cy="577921"/>
            <a:chOff x="0" y="5"/>
            <a:chExt cx="12188011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623930" y="554815"/>
              <a:ext cx="9564081" cy="0"/>
              <a:chOff x="-268233" y="548680"/>
              <a:chExt cx="9412234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68233" y="548680"/>
                <a:ext cx="2352031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0" y="5"/>
              <a:ext cx="417575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</a:t>
              </a:r>
              <a:r>
                <a:rPr lang="en-US" altLang="ko-KR" sz="2000" b="1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지금까지 배운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 내용 정리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05C3ACF-E0A1-4EFC-B12F-A3A54DB35DA6}"/>
              </a:ext>
            </a:extLst>
          </p:cNvPr>
          <p:cNvSpPr txBox="1"/>
          <p:nvPr/>
        </p:nvSpPr>
        <p:spPr>
          <a:xfrm>
            <a:off x="4227496" y="104299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도커 사용해서 웹서버 띄우기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6A01E8-4A3B-4AA8-B863-8C3F84C0E024}"/>
              </a:ext>
            </a:extLst>
          </p:cNvPr>
          <p:cNvSpPr txBox="1"/>
          <p:nvPr/>
        </p:nvSpPr>
        <p:spPr>
          <a:xfrm>
            <a:off x="70796" y="689114"/>
            <a:ext cx="177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Docker </a:t>
            </a:r>
            <a:r>
              <a:rPr lang="ko-KR" altLang="en-US" sz="2400" b="1" dirty="0"/>
              <a:t>란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00BACD5-E37C-40B3-90C1-A95683D1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4" y="2616282"/>
            <a:ext cx="5860572" cy="403380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CE71FFC-F115-44DB-8DCE-3DB788C3002D}"/>
              </a:ext>
            </a:extLst>
          </p:cNvPr>
          <p:cNvSpPr txBox="1"/>
          <p:nvPr/>
        </p:nvSpPr>
        <p:spPr>
          <a:xfrm>
            <a:off x="165280" y="1244959"/>
            <a:ext cx="5659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서버 관리 및 운영을 위한 가상화 기술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/>
              <a:t>2014</a:t>
            </a:r>
            <a:r>
              <a:rPr lang="ko-KR" altLang="en-US" sz="1600" dirty="0"/>
              <a:t>년부터 구글은 모든 서비스</a:t>
            </a:r>
            <a:r>
              <a:rPr lang="en-US" altLang="ko-KR" sz="1600" dirty="0"/>
              <a:t>(</a:t>
            </a:r>
            <a:r>
              <a:rPr lang="ko-KR" altLang="en-US" sz="1600" dirty="0"/>
              <a:t>지메일</a:t>
            </a:r>
            <a:r>
              <a:rPr lang="en-US" altLang="ko-KR" sz="1600" dirty="0"/>
              <a:t>, </a:t>
            </a:r>
            <a:r>
              <a:rPr lang="ko-KR" altLang="en-US" sz="1600" dirty="0"/>
              <a:t>클라우드</a:t>
            </a:r>
            <a:r>
              <a:rPr lang="en-US" altLang="ko-KR" sz="1600" dirty="0"/>
              <a:t>, </a:t>
            </a:r>
            <a:r>
              <a:rPr lang="ko-KR" altLang="en-US" sz="1600" dirty="0"/>
              <a:t>유튜브 등</a:t>
            </a:r>
            <a:r>
              <a:rPr lang="en-US" altLang="ko-KR" sz="1600" dirty="0"/>
              <a:t>)</a:t>
            </a:r>
            <a:r>
              <a:rPr lang="ko-KR" altLang="en-US" sz="1600" dirty="0"/>
              <a:t>를 도커로</a:t>
            </a:r>
            <a:r>
              <a:rPr lang="en-US" altLang="ko-KR" sz="1600" dirty="0"/>
              <a:t> </a:t>
            </a:r>
            <a:r>
              <a:rPr lang="ko-KR" altLang="en-US" sz="1600" dirty="0"/>
              <a:t>유지 및 관리</a:t>
            </a:r>
            <a:r>
              <a:rPr lang="en-US" altLang="ko-KR" sz="1600" dirty="0"/>
              <a:t>, </a:t>
            </a:r>
            <a:r>
              <a:rPr lang="ko-KR" altLang="en-US" sz="1600" dirty="0"/>
              <a:t>운영했으며 </a:t>
            </a:r>
            <a:r>
              <a:rPr lang="en-US" altLang="ko-KR" sz="1600" dirty="0"/>
              <a:t>1</a:t>
            </a:r>
            <a:r>
              <a:rPr lang="ko-KR" altLang="en-US" sz="1600" dirty="0"/>
              <a:t>주일동안 평균 </a:t>
            </a:r>
            <a:r>
              <a:rPr lang="en-US" altLang="ko-KR" sz="1600" dirty="0"/>
              <a:t>20</a:t>
            </a:r>
            <a:r>
              <a:rPr lang="ko-KR" altLang="en-US" sz="1600" dirty="0"/>
              <a:t>억 개의 도커 컨테이너가 사용됨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79" name="Picture 2" descr="컴퓨터 - 무료 컴퓨터개 아이콘">
            <a:extLst>
              <a:ext uri="{FF2B5EF4-FFF2-40B4-BE49-F238E27FC236}">
                <a16:creationId xmlns:a16="http://schemas.microsoft.com/office/drawing/2014/main" id="{E2070C41-0830-40D2-943D-24DB3BC65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355" y="4244106"/>
            <a:ext cx="1837038" cy="18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A6C94A8-62CE-43C0-9183-C45E9BFEE5A1}"/>
              </a:ext>
            </a:extLst>
          </p:cNvPr>
          <p:cNvSpPr txBox="1"/>
          <p:nvPr/>
        </p:nvSpPr>
        <p:spPr>
          <a:xfrm>
            <a:off x="8028618" y="488741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서버컴퓨터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D9E111-AB27-4FE6-8F0D-3A6BAE6FCE2E}"/>
              </a:ext>
            </a:extLst>
          </p:cNvPr>
          <p:cNvSpPr txBox="1"/>
          <p:nvPr/>
        </p:nvSpPr>
        <p:spPr>
          <a:xfrm>
            <a:off x="7356130" y="4093790"/>
            <a:ext cx="3116911" cy="369332"/>
          </a:xfrm>
          <a:prstGeom prst="rect">
            <a:avLst/>
          </a:prstGeom>
          <a:solidFill>
            <a:srgbClr val="24B8E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</a:rPr>
              <a:t>도커</a:t>
            </a:r>
            <a:r>
              <a:rPr lang="ko-KR" altLang="en-US" dirty="0">
                <a:solidFill>
                  <a:schemeClr val="bg1"/>
                </a:solidFill>
              </a:rPr>
              <a:t> 엔진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98FAF33-2A76-4412-803A-AFFFE562428F}"/>
              </a:ext>
            </a:extLst>
          </p:cNvPr>
          <p:cNvSpPr txBox="1"/>
          <p:nvPr/>
        </p:nvSpPr>
        <p:spPr>
          <a:xfrm>
            <a:off x="6224020" y="2161394"/>
            <a:ext cx="1630017" cy="1200329"/>
          </a:xfrm>
          <a:prstGeom prst="rect">
            <a:avLst/>
          </a:prstGeom>
          <a:solidFill>
            <a:srgbClr val="E0EF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Ubuntu 16.04</a:t>
            </a:r>
          </a:p>
          <a:p>
            <a:pPr algn="ctr"/>
            <a:r>
              <a:rPr lang="en-US" altLang="ko-KR" dirty="0"/>
              <a:t>Cuda8.0</a:t>
            </a:r>
          </a:p>
          <a:p>
            <a:pPr algn="ctr"/>
            <a:r>
              <a:rPr lang="en-US" altLang="ko-KR" dirty="0" err="1"/>
              <a:t>Cudnn</a:t>
            </a:r>
            <a:r>
              <a:rPr lang="en-US" altLang="ko-KR" dirty="0"/>
              <a:t> 6.xx</a:t>
            </a:r>
          </a:p>
          <a:p>
            <a:pPr algn="ctr"/>
            <a:r>
              <a:rPr lang="en-US" altLang="ko-KR" dirty="0"/>
              <a:t>Pytorch0.4.1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26454C-877E-4DC4-B6E3-E22CECAFA67A}"/>
              </a:ext>
            </a:extLst>
          </p:cNvPr>
          <p:cNvSpPr txBox="1"/>
          <p:nvPr/>
        </p:nvSpPr>
        <p:spPr>
          <a:xfrm>
            <a:off x="8231382" y="2161394"/>
            <a:ext cx="1630017" cy="1200329"/>
          </a:xfrm>
          <a:prstGeom prst="rect">
            <a:avLst/>
          </a:prstGeom>
          <a:solidFill>
            <a:srgbClr val="E0EF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Ubuntu 18.04</a:t>
            </a:r>
          </a:p>
          <a:p>
            <a:pPr algn="ctr"/>
            <a:r>
              <a:rPr lang="en-US" altLang="ko-KR" dirty="0"/>
              <a:t>Cuda10.1</a:t>
            </a:r>
          </a:p>
          <a:p>
            <a:pPr algn="ctr"/>
            <a:r>
              <a:rPr lang="en-US" altLang="ko-KR" dirty="0" err="1"/>
              <a:t>Cudnn</a:t>
            </a:r>
            <a:r>
              <a:rPr lang="en-US" altLang="ko-KR" dirty="0"/>
              <a:t> 7.xx</a:t>
            </a:r>
          </a:p>
          <a:p>
            <a:pPr algn="ctr"/>
            <a:r>
              <a:rPr lang="en-US" altLang="ko-KR" dirty="0"/>
              <a:t>Pytorch1.5.0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9A1AFB4-3364-4215-B8A4-C808C5171A2C}"/>
              </a:ext>
            </a:extLst>
          </p:cNvPr>
          <p:cNvSpPr txBox="1"/>
          <p:nvPr/>
        </p:nvSpPr>
        <p:spPr>
          <a:xfrm>
            <a:off x="10192555" y="2161394"/>
            <a:ext cx="1630017" cy="1200329"/>
          </a:xfrm>
          <a:prstGeom prst="rect">
            <a:avLst/>
          </a:prstGeom>
          <a:solidFill>
            <a:srgbClr val="E0EF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Ubuntu 20.04</a:t>
            </a:r>
          </a:p>
          <a:p>
            <a:pPr algn="ctr"/>
            <a:r>
              <a:rPr lang="en-US" altLang="ko-KR" dirty="0"/>
              <a:t>Cuda10.2</a:t>
            </a:r>
          </a:p>
          <a:p>
            <a:pPr algn="ctr"/>
            <a:r>
              <a:rPr lang="en-US" altLang="ko-KR" dirty="0" err="1"/>
              <a:t>Cudnn</a:t>
            </a:r>
            <a:r>
              <a:rPr lang="en-US" altLang="ko-KR" dirty="0"/>
              <a:t> 9.xx</a:t>
            </a:r>
          </a:p>
          <a:p>
            <a:pPr algn="ctr"/>
            <a:r>
              <a:rPr lang="en-US" altLang="ko-KR" dirty="0"/>
              <a:t>Pytorch1.6.0</a:t>
            </a:r>
            <a:endParaRPr lang="ko-KR" altLang="en-US" dirty="0"/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2212180-EA56-4054-9259-8E90F8FFCB12}"/>
              </a:ext>
            </a:extLst>
          </p:cNvPr>
          <p:cNvCxnSpPr>
            <a:cxnSpLocks/>
            <a:stCxn id="81" idx="0"/>
            <a:endCxn id="82" idx="2"/>
          </p:cNvCxnSpPr>
          <p:nvPr/>
        </p:nvCxnSpPr>
        <p:spPr>
          <a:xfrm flipH="1" flipV="1">
            <a:off x="7039029" y="3361723"/>
            <a:ext cx="1875557" cy="732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247D133-ADB5-4ABE-9DA1-7E99E5312D59}"/>
              </a:ext>
            </a:extLst>
          </p:cNvPr>
          <p:cNvCxnSpPr>
            <a:cxnSpLocks/>
            <a:endCxn id="83" idx="2"/>
          </p:cNvCxnSpPr>
          <p:nvPr/>
        </p:nvCxnSpPr>
        <p:spPr>
          <a:xfrm flipV="1">
            <a:off x="8914586" y="3361723"/>
            <a:ext cx="131805" cy="7320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D2D6271-2E0C-4E53-8375-DE18D0D3CF64}"/>
              </a:ext>
            </a:extLst>
          </p:cNvPr>
          <p:cNvCxnSpPr>
            <a:cxnSpLocks/>
            <a:stCxn id="81" idx="0"/>
            <a:endCxn id="84" idx="2"/>
          </p:cNvCxnSpPr>
          <p:nvPr/>
        </p:nvCxnSpPr>
        <p:spPr>
          <a:xfrm flipV="1">
            <a:off x="8914586" y="3361723"/>
            <a:ext cx="2092978" cy="732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9CE0CD2-D05D-428A-9B0A-386D5A1D07BB}"/>
              </a:ext>
            </a:extLst>
          </p:cNvPr>
          <p:cNvSpPr txBox="1"/>
          <p:nvPr/>
        </p:nvSpPr>
        <p:spPr>
          <a:xfrm>
            <a:off x="6013396" y="1302918"/>
            <a:ext cx="6043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마치 </a:t>
            </a:r>
            <a:r>
              <a:rPr lang="en-US" altLang="ko-KR" dirty="0"/>
              <a:t>Guest OS</a:t>
            </a:r>
            <a:r>
              <a:rPr lang="ko-KR" altLang="en-US" dirty="0"/>
              <a:t>가 있는 것처럼 가상화 환경을 제공하지만</a:t>
            </a:r>
            <a:endParaRPr lang="en-US" altLang="ko-KR" dirty="0"/>
          </a:p>
          <a:p>
            <a:r>
              <a:rPr lang="ko-KR" altLang="en-US" dirty="0"/>
              <a:t>메모리</a:t>
            </a:r>
            <a:r>
              <a:rPr lang="en-US" altLang="ko-KR" dirty="0"/>
              <a:t>, CPU </a:t>
            </a:r>
            <a:r>
              <a:rPr lang="ko-KR" altLang="en-US" dirty="0"/>
              <a:t>사용의 오버헤드가 없다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E005848-6C5A-46D3-8FDF-60CA539F7B0D}"/>
              </a:ext>
            </a:extLst>
          </p:cNvPr>
          <p:cNvSpPr txBox="1"/>
          <p:nvPr/>
        </p:nvSpPr>
        <p:spPr>
          <a:xfrm>
            <a:off x="9961075" y="4832454"/>
            <a:ext cx="1630017" cy="923330"/>
          </a:xfrm>
          <a:prstGeom prst="rect">
            <a:avLst/>
          </a:prstGeom>
          <a:solidFill>
            <a:srgbClr val="39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Ubuntu 18.04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NVIDIA graphic driver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15B1F4-1210-443C-B35B-935C5323B673}"/>
              </a:ext>
            </a:extLst>
          </p:cNvPr>
          <p:cNvSpPr txBox="1"/>
          <p:nvPr/>
        </p:nvSpPr>
        <p:spPr>
          <a:xfrm>
            <a:off x="7618576" y="593385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리눅스 커널을 공유한다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90D5B90-8E47-49AC-A10E-7A493920A6FE}"/>
              </a:ext>
            </a:extLst>
          </p:cNvPr>
          <p:cNvSpPr txBox="1"/>
          <p:nvPr/>
        </p:nvSpPr>
        <p:spPr>
          <a:xfrm flipH="1">
            <a:off x="6175197" y="3365785"/>
            <a:ext cx="124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CUDA toolkit, cuDNN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E1CA9-8776-4B0B-8900-894313392039}"/>
              </a:ext>
            </a:extLst>
          </p:cNvPr>
          <p:cNvSpPr txBox="1"/>
          <p:nvPr/>
        </p:nvSpPr>
        <p:spPr>
          <a:xfrm flipH="1">
            <a:off x="6175197" y="4647788"/>
            <a:ext cx="124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그래픽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드라이버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953AEF-EA99-437C-93BD-D3123CA161AD}"/>
              </a:ext>
            </a:extLst>
          </p:cNvPr>
          <p:cNvCxnSpPr/>
          <p:nvPr/>
        </p:nvCxnSpPr>
        <p:spPr>
          <a:xfrm>
            <a:off x="6195278" y="4463122"/>
            <a:ext cx="57209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74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905C3ACF-E0A1-4EFC-B12F-A3A54DB35DA6}"/>
              </a:ext>
            </a:extLst>
          </p:cNvPr>
          <p:cNvSpPr txBox="1"/>
          <p:nvPr/>
        </p:nvSpPr>
        <p:spPr>
          <a:xfrm>
            <a:off x="4225619" y="104299"/>
            <a:ext cx="451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ML workspace</a:t>
            </a:r>
            <a:r>
              <a:rPr lang="ko-KR" altLang="en-US" dirty="0"/>
              <a:t>는 하나의 이미지일 뿐이다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6A01E8-4A3B-4AA8-B863-8C3F84C0E024}"/>
              </a:ext>
            </a:extLst>
          </p:cNvPr>
          <p:cNvSpPr txBox="1"/>
          <p:nvPr/>
        </p:nvSpPr>
        <p:spPr>
          <a:xfrm>
            <a:off x="70796" y="689114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도커 이미지와 컨테이너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75206C-4717-47BC-9464-411B495E5F12}"/>
              </a:ext>
            </a:extLst>
          </p:cNvPr>
          <p:cNvGrpSpPr/>
          <p:nvPr/>
        </p:nvGrpSpPr>
        <p:grpSpPr>
          <a:xfrm>
            <a:off x="2309346" y="1891143"/>
            <a:ext cx="7573308" cy="4862558"/>
            <a:chOff x="86981" y="1433944"/>
            <a:chExt cx="7573308" cy="463427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381B832-9970-4207-BCB3-55223C238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825"/>
            <a:stretch/>
          </p:blipFill>
          <p:spPr>
            <a:xfrm>
              <a:off x="86981" y="1433944"/>
              <a:ext cx="7573308" cy="463427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0B57C3A-4DB3-49C7-B81D-0489A9A38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75" y="2029906"/>
              <a:ext cx="1793425" cy="74831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02A4AF3-6A0A-4FC4-B869-0A28B5F4A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2866" y="2703780"/>
              <a:ext cx="1397185" cy="58298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B754939-FACD-4C47-BAE3-FF908E890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832" y="4079782"/>
              <a:ext cx="1618168" cy="1103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5E4BF3CA-EF12-4E80-89D4-612923980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922" y="3315318"/>
              <a:ext cx="1491222" cy="81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C473521-B1E7-4F17-808F-8D5B9E3BD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2707" y="1798750"/>
              <a:ext cx="1107986" cy="462311"/>
            </a:xfrm>
            <a:prstGeom prst="rect">
              <a:avLst/>
            </a:prstGeom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6B646493-FED3-423D-958F-678FCD7E6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3639" y="2885922"/>
              <a:ext cx="846893" cy="4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D551E710-2008-4E7A-8B89-1249C82A2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3639" y="3924444"/>
              <a:ext cx="846893" cy="4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D5C25B-C17E-46F0-8D7C-87A4A5E6EADC}"/>
              </a:ext>
            </a:extLst>
          </p:cNvPr>
          <p:cNvSpPr txBox="1"/>
          <p:nvPr/>
        </p:nvSpPr>
        <p:spPr>
          <a:xfrm>
            <a:off x="316485" y="1145459"/>
            <a:ext cx="825258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중요 </a:t>
            </a:r>
            <a:r>
              <a:rPr lang="en-US" altLang="ko-KR" dirty="0"/>
              <a:t>ML workspace </a:t>
            </a:r>
            <a:r>
              <a:rPr lang="ko-KR" altLang="en-US" dirty="0"/>
              <a:t>웹서버는 수 많은 이미지 중 하나다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이미지는 저장된 파일일 뿐 컨테이너로 실행되어야 가상환경이 만들어진다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9D7706-0D0A-40BD-8CA6-B9D9A48EBB90}"/>
              </a:ext>
            </a:extLst>
          </p:cNvPr>
          <p:cNvSpPr txBox="1"/>
          <p:nvPr/>
        </p:nvSpPr>
        <p:spPr>
          <a:xfrm>
            <a:off x="9522202" y="6488668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https://hub.docker.com/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A1AF6-5F91-4C52-B35F-6F6588586A1A}"/>
              </a:ext>
            </a:extLst>
          </p:cNvPr>
          <p:cNvSpPr txBox="1"/>
          <p:nvPr/>
        </p:nvSpPr>
        <p:spPr>
          <a:xfrm>
            <a:off x="6882416" y="6484269"/>
            <a:ext cx="305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도커 이미지 공유 사이트</a:t>
            </a:r>
            <a:r>
              <a:rPr lang="en-US" altLang="ko-KR" dirty="0"/>
              <a:t>: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127E156-D5B9-40A8-B71E-D26C46FCDAFA}"/>
              </a:ext>
            </a:extLst>
          </p:cNvPr>
          <p:cNvGrpSpPr/>
          <p:nvPr/>
        </p:nvGrpSpPr>
        <p:grpSpPr>
          <a:xfrm>
            <a:off x="0" y="5"/>
            <a:ext cx="12188011" cy="577921"/>
            <a:chOff x="0" y="5"/>
            <a:chExt cx="12188011" cy="57792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90DC7A3-AA07-4051-BE23-55121E17B95A}"/>
                </a:ext>
              </a:extLst>
            </p:cNvPr>
            <p:cNvGrpSpPr/>
            <p:nvPr/>
          </p:nvGrpSpPr>
          <p:grpSpPr>
            <a:xfrm flipV="1">
              <a:off x="2623930" y="554815"/>
              <a:ext cx="9564081" cy="0"/>
              <a:chOff x="-268233" y="548680"/>
              <a:chExt cx="9412234" cy="0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2C47FFE-4F19-402B-9C8F-9D5871B8C4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B217237-4B7A-4999-A59F-DF6324CA3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68233" y="548680"/>
                <a:ext cx="2352031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AE8E466-2C7C-43E6-BEF9-AB54C71AC897}"/>
                </a:ext>
              </a:extLst>
            </p:cNvPr>
            <p:cNvSpPr/>
            <p:nvPr/>
          </p:nvSpPr>
          <p:spPr>
            <a:xfrm>
              <a:off x="0" y="5"/>
              <a:ext cx="417575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</a:t>
              </a:r>
              <a:r>
                <a:rPr lang="en-US" altLang="ko-KR" sz="2000" b="1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지금까지 배운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 내용 정리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29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234316" y="554815"/>
              <a:ext cx="9953694" cy="0"/>
              <a:chOff x="-651661" y="548680"/>
              <a:chExt cx="9795662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/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51661" y="548680"/>
                <a:ext cx="233551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2242267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1-1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리눅스란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?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F8CF41-D6BE-4B8E-B04B-A4F6C4A270F6}"/>
              </a:ext>
            </a:extLst>
          </p:cNvPr>
          <p:cNvSpPr txBox="1"/>
          <p:nvPr/>
        </p:nvSpPr>
        <p:spPr>
          <a:xfrm>
            <a:off x="2338727" y="10429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리눅스 사용법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7373E-0906-4B41-98D1-79CF0D48AF7B}"/>
              </a:ext>
            </a:extLst>
          </p:cNvPr>
          <p:cNvSpPr txBox="1"/>
          <p:nvPr/>
        </p:nvSpPr>
        <p:spPr>
          <a:xfrm>
            <a:off x="3000896" y="1926597"/>
            <a:ext cx="5148974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기본 리눅스 사용법 실습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기본 명령어 실습 </a:t>
            </a:r>
            <a:r>
              <a:rPr lang="en-US" altLang="ko-KR" dirty="0"/>
              <a:t>(ls, mkdir, pwd, cp, rm)</a:t>
            </a:r>
          </a:p>
          <a:p>
            <a:pPr lvl="1"/>
            <a:r>
              <a:rPr lang="en-US" altLang="ko-KR" dirty="0"/>
              <a:t>	</a:t>
            </a:r>
          </a:p>
          <a:p>
            <a:pPr lvl="1"/>
            <a:r>
              <a:rPr lang="en-US" altLang="ko-KR" sz="1600" dirty="0"/>
              <a:t>	- </a:t>
            </a:r>
            <a:r>
              <a:rPr lang="ko-KR" altLang="en-US" sz="1600" dirty="0"/>
              <a:t>개인 디렉토리 생성해보기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컴퓨팅 자원 확인 명령어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(free, df)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3035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0AD64E6-769C-47BF-86D6-2B7A52D8C7EA}"/>
              </a:ext>
            </a:extLst>
          </p:cNvPr>
          <p:cNvSpPr txBox="1"/>
          <p:nvPr/>
        </p:nvSpPr>
        <p:spPr>
          <a:xfrm>
            <a:off x="4223911" y="92064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도커 컨테이너 이미지로 저장해보기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934913-36EC-486A-8CF1-F88F2E53B944}"/>
              </a:ext>
            </a:extLst>
          </p:cNvPr>
          <p:cNvSpPr txBox="1"/>
          <p:nvPr/>
        </p:nvSpPr>
        <p:spPr>
          <a:xfrm>
            <a:off x="104491" y="5546607"/>
            <a:ext cx="114281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nvidia</a:t>
            </a:r>
            <a:r>
              <a:rPr lang="en-US" altLang="ko-KR" dirty="0"/>
              <a:t>-docker run --</a:t>
            </a:r>
            <a:r>
              <a:rPr lang="en-US" altLang="ko-KR" dirty="0" err="1"/>
              <a:t>ipc</a:t>
            </a:r>
            <a:r>
              <a:rPr lang="en-US" altLang="ko-KR" dirty="0"/>
              <a:t>=host --restart</a:t>
            </a:r>
            <a:r>
              <a:rPr lang="ko-KR" altLang="en-US" dirty="0"/>
              <a:t> </a:t>
            </a:r>
            <a:r>
              <a:rPr lang="en-US" altLang="ko-KR" dirty="0"/>
              <a:t>always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-p 9201:8080 </a:t>
            </a:r>
            <a:r>
              <a:rPr lang="en-US" altLang="ko-KR" dirty="0">
                <a:solidFill>
                  <a:schemeClr val="accent1"/>
                </a:solidFill>
              </a:rPr>
              <a:t>-v /home/</a:t>
            </a:r>
            <a:r>
              <a:rPr lang="en-US" altLang="ko-KR" dirty="0" err="1">
                <a:solidFill>
                  <a:schemeClr val="accent1"/>
                </a:solidFill>
              </a:rPr>
              <a:t>prlab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en-US" altLang="ko-KR" dirty="0" err="1">
                <a:solidFill>
                  <a:schemeClr val="accent1"/>
                </a:solidFill>
              </a:rPr>
              <a:t>kunyoung</a:t>
            </a:r>
            <a:r>
              <a:rPr lang="en-US" altLang="ko-KR" dirty="0">
                <a:solidFill>
                  <a:schemeClr val="accent1"/>
                </a:solidFill>
              </a:rPr>
              <a:t>:/workspace </a:t>
            </a:r>
            <a:r>
              <a:rPr lang="en-US" altLang="ko-KR" dirty="0">
                <a:solidFill>
                  <a:srgbClr val="7030A0"/>
                </a:solidFill>
              </a:rPr>
              <a:t>--name </a:t>
            </a:r>
            <a:r>
              <a:rPr lang="en-US" altLang="ko-KR" dirty="0" err="1">
                <a:solidFill>
                  <a:srgbClr val="7030A0"/>
                </a:solidFill>
              </a:rPr>
              <a:t>ky_study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--env WORKSPACE_AUTH_USER=</a:t>
            </a:r>
            <a:r>
              <a:rPr lang="en-US" altLang="ko-KR" dirty="0" err="1">
                <a:solidFill>
                  <a:srgbClr val="00B050"/>
                </a:solidFill>
              </a:rPr>
              <a:t>kunyoung</a:t>
            </a:r>
            <a:r>
              <a:rPr lang="en-US" altLang="ko-KR" dirty="0">
                <a:solidFill>
                  <a:srgbClr val="00B050"/>
                </a:solidFill>
              </a:rPr>
              <a:t> --env WORKSPACE_AUTH_PASSWORD=1234 </a:t>
            </a:r>
            <a:r>
              <a:rPr lang="en-US" altLang="ko-KR" dirty="0"/>
              <a:t>[</a:t>
            </a:r>
            <a:r>
              <a:rPr lang="ko-KR" altLang="en-US" dirty="0"/>
              <a:t>자신이 저장한 이미지 이름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69" name="Picture 2" descr="컴퓨터 - 무료 컴퓨터개 아이콘">
            <a:extLst>
              <a:ext uri="{FF2B5EF4-FFF2-40B4-BE49-F238E27FC236}">
                <a16:creationId xmlns:a16="http://schemas.microsoft.com/office/drawing/2014/main" id="{C933C863-0C17-44E6-944A-F8D79FF8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91" y="3487223"/>
            <a:ext cx="1165503" cy="116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아이피타임(iptime) 무선 공유기 속도 올리는 방법 - dobiho on HCI">
            <a:extLst>
              <a:ext uri="{FF2B5EF4-FFF2-40B4-BE49-F238E27FC236}">
                <a16:creationId xmlns:a16="http://schemas.microsoft.com/office/drawing/2014/main" id="{E8B05D21-B466-466A-A0AE-0D579ACB1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142" y="3306316"/>
            <a:ext cx="1392444" cy="126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C9BAFFD-9A7D-443D-900F-99C5A85F449F}"/>
              </a:ext>
            </a:extLst>
          </p:cNvPr>
          <p:cNvCxnSpPr>
            <a:cxnSpLocks/>
          </p:cNvCxnSpPr>
          <p:nvPr/>
        </p:nvCxnSpPr>
        <p:spPr>
          <a:xfrm>
            <a:off x="4057554" y="4122174"/>
            <a:ext cx="53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58519D8-A8E9-4295-B1FB-3DEFE24A8927}"/>
              </a:ext>
            </a:extLst>
          </p:cNvPr>
          <p:cNvSpPr txBox="1"/>
          <p:nvPr/>
        </p:nvSpPr>
        <p:spPr>
          <a:xfrm>
            <a:off x="4583319" y="4564192"/>
            <a:ext cx="1718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번 서버의 포트</a:t>
            </a:r>
            <a:r>
              <a:rPr lang="en-US" altLang="ko-KR" sz="1200" dirty="0"/>
              <a:t>(9201)</a:t>
            </a:r>
            <a:endParaRPr lang="ko-KR" altLang="en-US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BB9D2B-F9A4-4ECE-95B5-72F32AB41ED9}"/>
              </a:ext>
            </a:extLst>
          </p:cNvPr>
          <p:cNvSpPr txBox="1"/>
          <p:nvPr/>
        </p:nvSpPr>
        <p:spPr>
          <a:xfrm>
            <a:off x="2226253" y="4650663"/>
            <a:ext cx="220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포트포워딩</a:t>
            </a:r>
            <a:r>
              <a:rPr lang="en-US" altLang="ko-KR" sz="1200" dirty="0"/>
              <a:t>]</a:t>
            </a:r>
            <a:r>
              <a:rPr lang="ko-KR" altLang="en-US" sz="1200" dirty="0"/>
              <a:t> 외부포트 </a:t>
            </a:r>
            <a:r>
              <a:rPr lang="en-US" altLang="ko-KR" sz="1200" dirty="0"/>
              <a:t>9201: </a:t>
            </a:r>
            <a:r>
              <a:rPr lang="ko-KR" altLang="en-US" sz="1200" dirty="0"/>
              <a:t>내부포트 </a:t>
            </a:r>
            <a:r>
              <a:rPr lang="en-US" altLang="ko-KR" sz="1200" dirty="0"/>
              <a:t>9201</a:t>
            </a:r>
            <a:endParaRPr lang="ko-KR" altLang="en-US" sz="12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92F682B3-EC7A-46BB-9CE4-6F5E5E62A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18" y="3747551"/>
            <a:ext cx="1129282" cy="81508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B859CF7-2C41-4E76-8940-D7736AA8BC47}"/>
              </a:ext>
            </a:extLst>
          </p:cNvPr>
          <p:cNvSpPr txBox="1"/>
          <p:nvPr/>
        </p:nvSpPr>
        <p:spPr>
          <a:xfrm>
            <a:off x="7584625" y="4726449"/>
            <a:ext cx="3609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컨테이너 내 </a:t>
            </a:r>
            <a:r>
              <a:rPr lang="en-US" altLang="ko-KR" sz="1200" dirty="0"/>
              <a:t>ML</a:t>
            </a:r>
            <a:r>
              <a:rPr lang="ko-KR" altLang="en-US" sz="1200" dirty="0"/>
              <a:t> </a:t>
            </a:r>
            <a:r>
              <a:rPr lang="en-US" altLang="ko-KR" sz="1200" dirty="0"/>
              <a:t>Workspace </a:t>
            </a:r>
            <a:r>
              <a:rPr lang="ko-KR" altLang="en-US" sz="1200" dirty="0"/>
              <a:t>웹서버 포트 </a:t>
            </a:r>
            <a:r>
              <a:rPr lang="en-US" altLang="ko-KR" sz="1200" dirty="0"/>
              <a:t>8080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57910C2-E173-4AEC-A2D6-48411914413C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632393" y="4133162"/>
            <a:ext cx="790125" cy="2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id="{EA3F4DBB-C76D-460A-B424-770E65B82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774" y="3737768"/>
            <a:ext cx="2708871" cy="834652"/>
          </a:xfrm>
          <a:prstGeom prst="rect">
            <a:avLst/>
          </a:prstGeom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E224383D-A143-4987-B827-85096F96E4E7}"/>
              </a:ext>
            </a:extLst>
          </p:cNvPr>
          <p:cNvSpPr/>
          <p:nvPr/>
        </p:nvSpPr>
        <p:spPr>
          <a:xfrm>
            <a:off x="8517443" y="4030297"/>
            <a:ext cx="306331" cy="306331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6110580-E1F2-4098-A207-B1852DFA2BAA}"/>
              </a:ext>
            </a:extLst>
          </p:cNvPr>
          <p:cNvSpPr txBox="1"/>
          <p:nvPr/>
        </p:nvSpPr>
        <p:spPr>
          <a:xfrm>
            <a:off x="243256" y="3929226"/>
            <a:ext cx="15417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웹 브라우저에서  </a:t>
            </a:r>
            <a:r>
              <a:rPr lang="en-US" altLang="ko-KR" sz="1400" b="1" dirty="0"/>
              <a:t>9201</a:t>
            </a:r>
            <a:r>
              <a:rPr lang="ko-KR" altLang="en-US" sz="1400" b="1" dirty="0"/>
              <a:t>포트 접속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BB8FC08-793B-4458-80DF-D52EF88A5D04}"/>
              </a:ext>
            </a:extLst>
          </p:cNvPr>
          <p:cNvCxnSpPr>
            <a:cxnSpLocks/>
          </p:cNvCxnSpPr>
          <p:nvPr/>
        </p:nvCxnSpPr>
        <p:spPr>
          <a:xfrm flipV="1">
            <a:off x="1923234" y="4170844"/>
            <a:ext cx="549749" cy="19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ABEA73F-0329-42B7-9EBC-17EE45103398}"/>
              </a:ext>
            </a:extLst>
          </p:cNvPr>
          <p:cNvSpPr txBox="1"/>
          <p:nvPr/>
        </p:nvSpPr>
        <p:spPr>
          <a:xfrm>
            <a:off x="160964" y="4571119"/>
            <a:ext cx="171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당연히 </a:t>
            </a:r>
            <a:r>
              <a:rPr lang="en-US" altLang="ko-KR" sz="1200" dirty="0"/>
              <a:t>prserver.iptime.org DNS</a:t>
            </a:r>
            <a:r>
              <a:rPr lang="ko-KR" altLang="en-US" sz="1200" dirty="0"/>
              <a:t>내의 외부 포트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D4A0BA-0A30-4AE5-8D29-BF5A8161D7E1}"/>
              </a:ext>
            </a:extLst>
          </p:cNvPr>
          <p:cNvSpPr txBox="1"/>
          <p:nvPr/>
        </p:nvSpPr>
        <p:spPr>
          <a:xfrm>
            <a:off x="160964" y="285689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commit</a:t>
            </a:r>
            <a:r>
              <a:rPr lang="ko-KR" altLang="en-US" b="1" dirty="0"/>
              <a:t>된 이미지를 컨테이너로 띄워보자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1AA98-D8C1-482B-913C-090F8B786786}"/>
              </a:ext>
            </a:extLst>
          </p:cNvPr>
          <p:cNvSpPr txBox="1"/>
          <p:nvPr/>
        </p:nvSpPr>
        <p:spPr>
          <a:xfrm>
            <a:off x="160964" y="835277"/>
            <a:ext cx="632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docker commit</a:t>
            </a:r>
            <a:r>
              <a:rPr lang="ko-KR" altLang="en-US" b="1" dirty="0"/>
              <a:t>은 컨테이너의 환경을 이미지로 저장해준다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C39D9F-E4F1-49D1-A957-79B654CC94E2}"/>
              </a:ext>
            </a:extLst>
          </p:cNvPr>
          <p:cNvSpPr txBox="1"/>
          <p:nvPr/>
        </p:nvSpPr>
        <p:spPr>
          <a:xfrm>
            <a:off x="646469" y="1150427"/>
            <a:ext cx="7278331" cy="1112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$ docker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en-US" altLang="ko-KR" dirty="0">
                <a:solidFill>
                  <a:srgbClr val="C00000"/>
                </a:solidFill>
              </a:rPr>
              <a:t>[</a:t>
            </a:r>
            <a:r>
              <a:rPr lang="ko-KR" altLang="en-US" dirty="0">
                <a:solidFill>
                  <a:srgbClr val="C00000"/>
                </a:solidFill>
              </a:rPr>
              <a:t>컨테이너명</a:t>
            </a:r>
            <a:r>
              <a:rPr lang="en-US" altLang="ko-KR" dirty="0">
                <a:solidFill>
                  <a:srgbClr val="C00000"/>
                </a:solidFill>
              </a:rPr>
              <a:t>]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[</a:t>
            </a:r>
            <a:r>
              <a:rPr lang="ko-KR" altLang="en-US" dirty="0">
                <a:solidFill>
                  <a:srgbClr val="00B050"/>
                </a:solidFill>
              </a:rPr>
              <a:t>이미지이름</a:t>
            </a:r>
            <a:r>
              <a:rPr lang="en-US" altLang="ko-KR" dirty="0">
                <a:solidFill>
                  <a:srgbClr val="00B050"/>
                </a:solidFill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ex) docker commit </a:t>
            </a:r>
            <a:r>
              <a:rPr lang="en-US" altLang="ko-KR" dirty="0" err="1">
                <a:solidFill>
                  <a:srgbClr val="C00000"/>
                </a:solidFill>
              </a:rPr>
              <a:t>ky_study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ky_study</a:t>
            </a:r>
            <a:endParaRPr lang="ko-KR" altLang="en-US" dirty="0">
              <a:solidFill>
                <a:srgbClr val="00B050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CF337F9-3B73-4F30-A3DD-E1BEA5F59359}"/>
              </a:ext>
            </a:extLst>
          </p:cNvPr>
          <p:cNvGrpSpPr/>
          <p:nvPr/>
        </p:nvGrpSpPr>
        <p:grpSpPr>
          <a:xfrm>
            <a:off x="0" y="5"/>
            <a:ext cx="12188011" cy="577921"/>
            <a:chOff x="0" y="5"/>
            <a:chExt cx="12188011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BBCC26B-3542-43A8-8390-9A7D3E5F632A}"/>
                </a:ext>
              </a:extLst>
            </p:cNvPr>
            <p:cNvGrpSpPr/>
            <p:nvPr/>
          </p:nvGrpSpPr>
          <p:grpSpPr>
            <a:xfrm flipV="1">
              <a:off x="2623930" y="554815"/>
              <a:ext cx="9564081" cy="0"/>
              <a:chOff x="-268233" y="548680"/>
              <a:chExt cx="9412234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E8B4B92-1E53-497D-955D-19425F20D2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5487182-19DF-4E2C-AAD3-A7E0311DA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68233" y="548680"/>
                <a:ext cx="2352031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3AFB15A-0C55-40B9-A51F-26457D29C687}"/>
                </a:ext>
              </a:extLst>
            </p:cNvPr>
            <p:cNvSpPr/>
            <p:nvPr/>
          </p:nvSpPr>
          <p:spPr>
            <a:xfrm>
              <a:off x="0" y="5"/>
              <a:ext cx="417575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</a:t>
              </a:r>
              <a:r>
                <a:rPr lang="en-US" altLang="ko-KR" sz="2000" b="1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지금까지 배운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 내용 정리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329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0AD64E6-769C-47BF-86D6-2B7A52D8C7EA}"/>
              </a:ext>
            </a:extLst>
          </p:cNvPr>
          <p:cNvSpPr txBox="1"/>
          <p:nvPr/>
        </p:nvSpPr>
        <p:spPr>
          <a:xfrm>
            <a:off x="4223911" y="9206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도커 최종 정리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1AA98-D8C1-482B-913C-090F8B786786}"/>
              </a:ext>
            </a:extLst>
          </p:cNvPr>
          <p:cNvSpPr txBox="1"/>
          <p:nvPr/>
        </p:nvSpPr>
        <p:spPr>
          <a:xfrm>
            <a:off x="160964" y="966948"/>
            <a:ext cx="793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ML Workspace</a:t>
            </a:r>
            <a:r>
              <a:rPr lang="ko-KR" altLang="en-US" b="1" dirty="0"/>
              <a:t> 환경 기반 리눅스 서버 사용을 위한 필수 도커 명령어 정리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C39D9F-E4F1-49D1-A957-79B654CC94E2}"/>
              </a:ext>
            </a:extLst>
          </p:cNvPr>
          <p:cNvSpPr txBox="1"/>
          <p:nvPr/>
        </p:nvSpPr>
        <p:spPr>
          <a:xfrm>
            <a:off x="684255" y="1809696"/>
            <a:ext cx="727833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$docker images</a:t>
            </a: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$docker run</a:t>
            </a: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$docker ps –a</a:t>
            </a:r>
          </a:p>
          <a:p>
            <a:endParaRPr lang="en-US" altLang="ko-KR" dirty="0"/>
          </a:p>
          <a:p>
            <a:r>
              <a:rPr lang="en-US" altLang="ko-KR" dirty="0"/>
              <a:t>$docker commit</a:t>
            </a:r>
          </a:p>
          <a:p>
            <a:endParaRPr lang="en-US" altLang="ko-KR" dirty="0"/>
          </a:p>
          <a:p>
            <a:r>
              <a:rPr lang="en-US" altLang="ko-KR" dirty="0"/>
              <a:t>$docker stop</a:t>
            </a:r>
          </a:p>
          <a:p>
            <a:endParaRPr lang="en-US" altLang="ko-KR" dirty="0"/>
          </a:p>
          <a:p>
            <a:r>
              <a:rPr lang="en-US" altLang="ko-KR" dirty="0"/>
              <a:t>$docker start</a:t>
            </a:r>
          </a:p>
          <a:p>
            <a:endParaRPr lang="en-US" altLang="ko-KR" dirty="0"/>
          </a:p>
          <a:p>
            <a:r>
              <a:rPr lang="en-US" altLang="ko-KR" dirty="0"/>
              <a:t>$docker rm</a:t>
            </a:r>
          </a:p>
          <a:p>
            <a:endParaRPr lang="en-US" altLang="ko-KR" dirty="0"/>
          </a:p>
          <a:p>
            <a:r>
              <a:rPr lang="en-US" altLang="ko-KR" dirty="0"/>
              <a:t>$docker rmi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3982DE-48CE-4307-A3E9-9DBD8D26D1A0}"/>
              </a:ext>
            </a:extLst>
          </p:cNvPr>
          <p:cNvGrpSpPr/>
          <p:nvPr/>
        </p:nvGrpSpPr>
        <p:grpSpPr>
          <a:xfrm>
            <a:off x="4088109" y="1532236"/>
            <a:ext cx="7573308" cy="4862558"/>
            <a:chOff x="86981" y="1433944"/>
            <a:chExt cx="7573308" cy="463427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9E87837-F5BA-4459-AF55-D4BC95AE7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825"/>
            <a:stretch/>
          </p:blipFill>
          <p:spPr>
            <a:xfrm>
              <a:off x="86981" y="1433944"/>
              <a:ext cx="7573308" cy="463427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573020A-A9AF-4C0C-A6D1-0B220275D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75" y="2029906"/>
              <a:ext cx="1793425" cy="74831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AB6436C-D966-4F1C-BE57-9FFBF0BC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2866" y="2703780"/>
              <a:ext cx="1397185" cy="582980"/>
            </a:xfrm>
            <a:prstGeom prst="rect">
              <a:avLst/>
            </a:prstGeom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3A1F71C2-2C7C-4CE2-882D-3C0987660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832" y="4079782"/>
              <a:ext cx="1618168" cy="1103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F2D25B74-12DF-4E9C-85F6-FA8FC0A23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922" y="3315318"/>
              <a:ext cx="1491222" cy="81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8E0AAB1-80A2-4903-8BC7-14BC2FCCC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2707" y="1798750"/>
              <a:ext cx="1107986" cy="462311"/>
            </a:xfrm>
            <a:prstGeom prst="rect">
              <a:avLst/>
            </a:prstGeom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65F47B1A-14B5-4DA7-AC0B-B7AC0FC70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3639" y="2885922"/>
              <a:ext cx="846893" cy="4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3003211-A83A-43F6-B972-AEC75E4C5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3639" y="3924444"/>
              <a:ext cx="846893" cy="4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9E42934-9E94-4A07-A71A-8616D023DA22}"/>
              </a:ext>
            </a:extLst>
          </p:cNvPr>
          <p:cNvGrpSpPr/>
          <p:nvPr/>
        </p:nvGrpSpPr>
        <p:grpSpPr>
          <a:xfrm>
            <a:off x="0" y="5"/>
            <a:ext cx="12188011" cy="577921"/>
            <a:chOff x="0" y="5"/>
            <a:chExt cx="12188011" cy="57792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85AC5BA-495F-4E17-8991-966C1A2CC418}"/>
                </a:ext>
              </a:extLst>
            </p:cNvPr>
            <p:cNvGrpSpPr/>
            <p:nvPr/>
          </p:nvGrpSpPr>
          <p:grpSpPr>
            <a:xfrm flipV="1">
              <a:off x="2623930" y="554815"/>
              <a:ext cx="9564081" cy="0"/>
              <a:chOff x="-268233" y="548680"/>
              <a:chExt cx="9412234" cy="0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22049BD4-4CEF-404E-82B7-526ED98359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77CAB8D-6009-447F-B990-CCE52B447E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68233" y="548680"/>
                <a:ext cx="2352031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919A70C-A8B8-4247-AE3D-5C9EB6C13841}"/>
                </a:ext>
              </a:extLst>
            </p:cNvPr>
            <p:cNvSpPr/>
            <p:nvPr/>
          </p:nvSpPr>
          <p:spPr>
            <a:xfrm>
              <a:off x="0" y="5"/>
              <a:ext cx="417575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</a:t>
              </a:r>
              <a:r>
                <a:rPr lang="en-US" altLang="ko-KR" sz="2000" b="1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지금까지 배운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 내용 정리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699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905C3ACF-E0A1-4EFC-B12F-A3A54DB35DA6}"/>
              </a:ext>
            </a:extLst>
          </p:cNvPr>
          <p:cNvSpPr txBox="1"/>
          <p:nvPr/>
        </p:nvSpPr>
        <p:spPr>
          <a:xfrm>
            <a:off x="4212919" y="104299"/>
            <a:ext cx="485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Tensor </a:t>
            </a:r>
            <a:r>
              <a:rPr lang="ko-KR" altLang="en-US" dirty="0"/>
              <a:t>연산 및 모델 입력을 위한 </a:t>
            </a:r>
            <a:r>
              <a:rPr lang="en-US" altLang="ko-KR" dirty="0"/>
              <a:t>tensor </a:t>
            </a:r>
            <a:r>
              <a:rPr lang="ko-KR" altLang="en-US" dirty="0"/>
              <a:t>변환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ADFFCEB-414F-48F8-A127-075505B8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16" y="1384866"/>
            <a:ext cx="7987146" cy="534105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89D3A7A-15DC-46C4-A747-C11FCBEA1EE2}"/>
              </a:ext>
            </a:extLst>
          </p:cNvPr>
          <p:cNvSpPr txBox="1"/>
          <p:nvPr/>
        </p:nvSpPr>
        <p:spPr>
          <a:xfrm>
            <a:off x="139098" y="693022"/>
            <a:ext cx="93081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1. PyTorch </a:t>
            </a:r>
            <a:r>
              <a:rPr lang="ko-KR" altLang="en-US" dirty="0">
                <a:solidFill>
                  <a:schemeClr val="accent1"/>
                </a:solidFill>
              </a:rPr>
              <a:t>기초 </a:t>
            </a:r>
            <a:r>
              <a:rPr lang="en-US" altLang="ko-KR" dirty="0">
                <a:solidFill>
                  <a:schemeClr val="accent1"/>
                </a:solidFill>
              </a:rPr>
              <a:t>tensor</a:t>
            </a:r>
            <a:r>
              <a:rPr lang="ko-KR" altLang="en-US" dirty="0">
                <a:solidFill>
                  <a:schemeClr val="accent1"/>
                </a:solidFill>
              </a:rPr>
              <a:t> 연산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교재 </a:t>
            </a:r>
            <a:r>
              <a:rPr lang="en-US" altLang="ko-KR" dirty="0">
                <a:solidFill>
                  <a:schemeClr val="accent1"/>
                </a:solidFill>
              </a:rPr>
              <a:t>3</a:t>
            </a:r>
            <a:r>
              <a:rPr lang="ko-KR" altLang="en-US" dirty="0">
                <a:solidFill>
                  <a:schemeClr val="accent1"/>
                </a:solidFill>
              </a:rPr>
              <a:t>장 내용</a:t>
            </a:r>
            <a:r>
              <a:rPr lang="en-US" altLang="ko-KR" dirty="0">
                <a:solidFill>
                  <a:schemeClr val="accent1"/>
                </a:solidFill>
              </a:rPr>
              <a:t>)_Tensor</a:t>
            </a:r>
            <a:r>
              <a:rPr lang="ko-KR" altLang="en-US" dirty="0">
                <a:solidFill>
                  <a:schemeClr val="accent1"/>
                </a:solidFill>
              </a:rPr>
              <a:t>가 무엇인지</a:t>
            </a:r>
            <a:r>
              <a:rPr lang="en-US" altLang="ko-KR" dirty="0">
                <a:solidFill>
                  <a:schemeClr val="accent1"/>
                </a:solidFill>
              </a:rPr>
              <a:t>, tensor</a:t>
            </a:r>
            <a:r>
              <a:rPr lang="ko-KR" altLang="en-US" dirty="0">
                <a:solidFill>
                  <a:schemeClr val="accent1"/>
                </a:solidFill>
              </a:rPr>
              <a:t>를 사용한 연산들</a:t>
            </a:r>
            <a:endParaRPr lang="en-US" altLang="ko-KR" dirty="0">
              <a:solidFill>
                <a:schemeClr val="accent1"/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2. Tensor</a:t>
            </a:r>
            <a:r>
              <a:rPr lang="ko-KR" altLang="en-US" dirty="0">
                <a:solidFill>
                  <a:srgbClr val="00B050"/>
                </a:solidFill>
              </a:rPr>
              <a:t>를 사용한 실제 데이터 표현 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교재 </a:t>
            </a:r>
            <a:r>
              <a:rPr lang="en-US" altLang="ko-KR" dirty="0">
                <a:solidFill>
                  <a:srgbClr val="00B050"/>
                </a:solidFill>
              </a:rPr>
              <a:t>4</a:t>
            </a:r>
            <a:r>
              <a:rPr lang="ko-KR" altLang="en-US" dirty="0">
                <a:solidFill>
                  <a:srgbClr val="00B050"/>
                </a:solidFill>
              </a:rPr>
              <a:t>장 내용</a:t>
            </a:r>
            <a:r>
              <a:rPr lang="en-US" altLang="ko-KR" dirty="0">
                <a:solidFill>
                  <a:srgbClr val="00B050"/>
                </a:solidFill>
              </a:rPr>
              <a:t>)_</a:t>
            </a:r>
            <a:r>
              <a:rPr lang="ko-KR" altLang="en-US" dirty="0">
                <a:solidFill>
                  <a:srgbClr val="00B050"/>
                </a:solidFill>
              </a:rPr>
              <a:t>다양한 모델 입력을 위한 처리</a:t>
            </a:r>
            <a:endParaRPr lang="en-US" altLang="ko-KR" dirty="0">
              <a:solidFill>
                <a:srgbClr val="00B050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C87E61C-8378-4A0F-BF70-87B33E638AD9}"/>
              </a:ext>
            </a:extLst>
          </p:cNvPr>
          <p:cNvGrpSpPr/>
          <p:nvPr/>
        </p:nvGrpSpPr>
        <p:grpSpPr>
          <a:xfrm>
            <a:off x="1037724" y="1908733"/>
            <a:ext cx="1654676" cy="1531900"/>
            <a:chOff x="7442718" y="2910753"/>
            <a:chExt cx="2917372" cy="2700904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CABC7572-18DB-4A76-8DB9-FCC653F71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3610" y="2910753"/>
              <a:ext cx="2316480" cy="2234996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B2E798F-3DB4-4E24-AF22-CED5B0A1C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3164" y="3097987"/>
              <a:ext cx="2316480" cy="2234996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3B004DC7-E6C6-4B8A-A553-CD77FF8BC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2718" y="3376661"/>
              <a:ext cx="2316480" cy="2234996"/>
            </a:xfrm>
            <a:prstGeom prst="rect">
              <a:avLst/>
            </a:prstGeom>
          </p:spPr>
        </p:pic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E94CBF06-D3D6-4529-9F4F-E17CE05EFE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595"/>
          <a:stretch/>
        </p:blipFill>
        <p:spPr>
          <a:xfrm>
            <a:off x="511849" y="3838389"/>
            <a:ext cx="3018170" cy="12833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DB4BCD-A290-494B-8FCA-E5EF5553A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26" y="5768655"/>
            <a:ext cx="4615542" cy="693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104DF8-D2D5-481C-87A3-A748BC3AF051}"/>
              </a:ext>
            </a:extLst>
          </p:cNvPr>
          <p:cNvSpPr txBox="1"/>
          <p:nvPr/>
        </p:nvSpPr>
        <p:spPr>
          <a:xfrm>
            <a:off x="934135" y="3372987"/>
            <a:ext cx="2069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이미지에서 </a:t>
            </a:r>
            <a:r>
              <a:rPr lang="en-US" altLang="ko-KR" sz="1600" dirty="0">
                <a:solidFill>
                  <a:srgbClr val="00B050"/>
                </a:solidFill>
              </a:rPr>
              <a:t>tensor</a:t>
            </a:r>
            <a:r>
              <a:rPr lang="ko-KR" altLang="en-US" sz="1600" dirty="0">
                <a:solidFill>
                  <a:srgbClr val="00B050"/>
                </a:solidFill>
              </a:rPr>
              <a:t>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7E9C07-52AB-44A0-A884-31D4067E7BBF}"/>
              </a:ext>
            </a:extLst>
          </p:cNvPr>
          <p:cNvSpPr txBox="1"/>
          <p:nvPr/>
        </p:nvSpPr>
        <p:spPr>
          <a:xfrm>
            <a:off x="790533" y="5099441"/>
            <a:ext cx="2460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3</a:t>
            </a:r>
            <a:r>
              <a:rPr lang="ko-KR" altLang="en-US" sz="1600" dirty="0">
                <a:solidFill>
                  <a:srgbClr val="00B050"/>
                </a:solidFill>
              </a:rPr>
              <a:t>차원 볼륨에서 </a:t>
            </a:r>
            <a:r>
              <a:rPr lang="en-US" altLang="ko-KR" sz="1600" dirty="0">
                <a:solidFill>
                  <a:srgbClr val="00B050"/>
                </a:solidFill>
              </a:rPr>
              <a:t>tensor</a:t>
            </a:r>
            <a:r>
              <a:rPr lang="ko-KR" altLang="en-US" sz="1600" dirty="0">
                <a:solidFill>
                  <a:srgbClr val="00B050"/>
                </a:solidFill>
              </a:rPr>
              <a:t>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4346FD-D7DF-4EE4-ACE7-7886AE9BDAF3}"/>
              </a:ext>
            </a:extLst>
          </p:cNvPr>
          <p:cNvSpPr txBox="1"/>
          <p:nvPr/>
        </p:nvSpPr>
        <p:spPr>
          <a:xfrm>
            <a:off x="1364283" y="6462070"/>
            <a:ext cx="16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</a:rPr>
              <a:t>Text</a:t>
            </a:r>
            <a:r>
              <a:rPr lang="ko-KR" altLang="en-US" sz="1600" dirty="0">
                <a:solidFill>
                  <a:srgbClr val="00B050"/>
                </a:solidFill>
              </a:rPr>
              <a:t>를 </a:t>
            </a:r>
            <a:r>
              <a:rPr lang="en-US" altLang="ko-KR" sz="1600" dirty="0">
                <a:solidFill>
                  <a:srgbClr val="00B050"/>
                </a:solidFill>
              </a:rPr>
              <a:t>tensor</a:t>
            </a:r>
            <a:r>
              <a:rPr lang="ko-KR" altLang="en-US" sz="1600" dirty="0">
                <a:solidFill>
                  <a:srgbClr val="00B050"/>
                </a:solidFill>
              </a:rPr>
              <a:t>로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58A9CA-FF7C-49BB-9103-03F31384F491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692400" y="2542556"/>
            <a:ext cx="1767840" cy="1168985"/>
          </a:xfrm>
          <a:prstGeom prst="straightConnector1">
            <a:avLst/>
          </a:prstGeom>
          <a:ln w="28575">
            <a:solidFill>
              <a:srgbClr val="137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3D7883E-6AA3-4999-9CF6-4E0AC005E184}"/>
              </a:ext>
            </a:extLst>
          </p:cNvPr>
          <p:cNvCxnSpPr>
            <a:cxnSpLocks/>
          </p:cNvCxnSpPr>
          <p:nvPr/>
        </p:nvCxnSpPr>
        <p:spPr>
          <a:xfrm flipV="1">
            <a:off x="3352800" y="3911601"/>
            <a:ext cx="1107440" cy="627301"/>
          </a:xfrm>
          <a:prstGeom prst="straightConnector1">
            <a:avLst/>
          </a:prstGeom>
          <a:ln w="28575">
            <a:solidFill>
              <a:srgbClr val="137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8F3E891-0B6F-4021-8D2A-B0C72C5620FC}"/>
              </a:ext>
            </a:extLst>
          </p:cNvPr>
          <p:cNvCxnSpPr>
            <a:cxnSpLocks/>
          </p:cNvCxnSpPr>
          <p:nvPr/>
        </p:nvCxnSpPr>
        <p:spPr>
          <a:xfrm flipV="1">
            <a:off x="3352800" y="4114801"/>
            <a:ext cx="1107440" cy="1611723"/>
          </a:xfrm>
          <a:prstGeom prst="straightConnector1">
            <a:avLst/>
          </a:prstGeom>
          <a:ln w="28575">
            <a:solidFill>
              <a:srgbClr val="137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8CBFED-1BAA-458B-A42B-4FE3D69812BB}"/>
              </a:ext>
            </a:extLst>
          </p:cNvPr>
          <p:cNvSpPr/>
          <p:nvPr/>
        </p:nvSpPr>
        <p:spPr>
          <a:xfrm>
            <a:off x="934135" y="1703384"/>
            <a:ext cx="2069669" cy="2017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A41BEE-88F6-4368-BAB8-DEF3ECDEBF72}"/>
              </a:ext>
            </a:extLst>
          </p:cNvPr>
          <p:cNvSpPr txBox="1"/>
          <p:nvPr/>
        </p:nvSpPr>
        <p:spPr>
          <a:xfrm>
            <a:off x="3003804" y="1688383"/>
            <a:ext cx="2767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영상처리 분야에서 사용되는 실질적인 입력 </a:t>
            </a:r>
            <a:r>
              <a:rPr lang="en-US" altLang="ko-KR" sz="1600" dirty="0">
                <a:solidFill>
                  <a:srgbClr val="FF0000"/>
                </a:solidFill>
              </a:rPr>
              <a:t>tensor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7078D2-190B-403F-9116-A64FF7C0E6E1}"/>
              </a:ext>
            </a:extLst>
          </p:cNvPr>
          <p:cNvGrpSpPr/>
          <p:nvPr/>
        </p:nvGrpSpPr>
        <p:grpSpPr>
          <a:xfrm>
            <a:off x="0" y="5"/>
            <a:ext cx="12188011" cy="577921"/>
            <a:chOff x="0" y="5"/>
            <a:chExt cx="12188011" cy="57792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4A6E37B-0CB5-4223-844D-D19DA9A66D0A}"/>
                </a:ext>
              </a:extLst>
            </p:cNvPr>
            <p:cNvGrpSpPr/>
            <p:nvPr/>
          </p:nvGrpSpPr>
          <p:grpSpPr>
            <a:xfrm flipV="1">
              <a:off x="2623930" y="554815"/>
              <a:ext cx="9564081" cy="0"/>
              <a:chOff x="-268233" y="548680"/>
              <a:chExt cx="9412234" cy="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9A97086-2073-407A-BE94-080DD55B8A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D6286A5-00F6-4A77-A70A-BD0C3FD9B8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68233" y="548680"/>
                <a:ext cx="2352031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CEA294-83B3-482B-B91C-3C8C0D6C6C13}"/>
                </a:ext>
              </a:extLst>
            </p:cNvPr>
            <p:cNvSpPr/>
            <p:nvPr/>
          </p:nvSpPr>
          <p:spPr>
            <a:xfrm>
              <a:off x="0" y="5"/>
              <a:ext cx="417575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</a:t>
              </a:r>
              <a:r>
                <a:rPr lang="en-US" altLang="ko-KR" sz="2000" b="1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지금까지 배운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스터디 내용 정리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3758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7434D96C-3EFB-430B-95C7-F807A2857E4A}"/>
              </a:ext>
            </a:extLst>
          </p:cNvPr>
          <p:cNvSpPr txBox="1"/>
          <p:nvPr/>
        </p:nvSpPr>
        <p:spPr>
          <a:xfrm>
            <a:off x="1703512" y="1411929"/>
            <a:ext cx="8784976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PRLab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2021 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겨울 방학 스터디 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중간 점검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							PRLab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이건영</a:t>
            </a:r>
            <a:endParaRPr lang="ko-KR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3DD53B7-1CB9-42AB-B8B6-BC8FBBEDF040}"/>
              </a:ext>
            </a:extLst>
          </p:cNvPr>
          <p:cNvGrpSpPr/>
          <p:nvPr/>
        </p:nvGrpSpPr>
        <p:grpSpPr>
          <a:xfrm flipV="1">
            <a:off x="1911850" y="1007766"/>
            <a:ext cx="8368299" cy="113835"/>
            <a:chOff x="395536" y="1340768"/>
            <a:chExt cx="8424936" cy="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F1BDED2-C262-4E33-91B0-2E90D94E44ED}"/>
                </a:ext>
              </a:extLst>
            </p:cNvPr>
            <p:cNvCxnSpPr/>
            <p:nvPr/>
          </p:nvCxnSpPr>
          <p:spPr>
            <a:xfrm>
              <a:off x="5796136" y="1340768"/>
              <a:ext cx="3024336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30CE077-8612-4028-B140-351B46962A77}"/>
                </a:ext>
              </a:extLst>
            </p:cNvPr>
            <p:cNvCxnSpPr/>
            <p:nvPr/>
          </p:nvCxnSpPr>
          <p:spPr>
            <a:xfrm>
              <a:off x="395536" y="1340768"/>
              <a:ext cx="54006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C2C5F9A-3E1F-4EDF-B789-8C38833B9D23}"/>
              </a:ext>
            </a:extLst>
          </p:cNvPr>
          <p:cNvSpPr txBox="1"/>
          <p:nvPr/>
        </p:nvSpPr>
        <p:spPr>
          <a:xfrm>
            <a:off x="1911850" y="3893958"/>
            <a:ext cx="8364646" cy="2347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================= 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목표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===================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r>
              <a:rPr lang="en-US" altLang="ko-KR" sz="1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연구실 리눅스 서버 사용법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(ML Workspace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웹서버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공유기 포트 포워딩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</a:t>
            </a:r>
            <a:r>
              <a:rPr lang="en-US" altLang="ko-KR" sz="12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PyTorch </a:t>
            </a:r>
            <a:r>
              <a:rPr lang="ko-KR" altLang="en-US" sz="1200" b="1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스터디 </a:t>
            </a:r>
            <a:r>
              <a:rPr lang="en-US" altLang="ko-KR" sz="12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tensor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연산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교재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1~4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</a:t>
            </a:r>
            <a:r>
              <a:rPr lang="en-US" altLang="ko-KR" sz="1200" dirty="0">
                <a:solidFill>
                  <a:srgbClr val="FF0000"/>
                </a:solidFill>
                <a:ea typeface="나눔스퀘어" panose="020B0600000101010101" pitchFamily="50" charset="-127"/>
              </a:rPr>
              <a:t>), </a:t>
            </a:r>
            <a:r>
              <a:rPr lang="ko-KR" altLang="en-US" sz="12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딥러닝 모델 설계 및 학습</a:t>
            </a:r>
            <a:r>
              <a:rPr lang="en-US" altLang="ko-KR" sz="12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_(</a:t>
            </a:r>
            <a:r>
              <a:rPr lang="ko-KR" altLang="en-US" sz="12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교재 외 자료로 설명</a:t>
            </a:r>
            <a:r>
              <a:rPr lang="en-US" altLang="ko-KR" sz="1200" b="1" dirty="0">
                <a:solidFill>
                  <a:srgbClr val="002060"/>
                </a:solidFill>
                <a:ea typeface="나눔스퀘어" panose="020B0600000101010101" pitchFamily="50" charset="-127"/>
              </a:rPr>
              <a:t>))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예제 실습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(Deep Learning with PyTorch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교재 및 실제 프로젝트 기반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"/>
                <a:ea typeface="나눔스퀘어" panose="020B0600000101010101"/>
              </a:rPr>
              <a:t>=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====</a:t>
            </a:r>
            <a:r>
              <a:rPr lang="en-US" altLang="ko-KR" b="1" dirty="0">
                <a:latin typeface="나눔"/>
                <a:ea typeface="나눔스퀘어" panose="020B0600000101010101"/>
              </a:rPr>
              <a:t>=====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====</a:t>
            </a:r>
            <a:r>
              <a:rPr lang="en-US" altLang="ko-KR" b="1" dirty="0">
                <a:latin typeface="나눔"/>
                <a:ea typeface="나눔스퀘어" panose="020B0600000101010101"/>
              </a:rPr>
              <a:t>===============================</a:t>
            </a:r>
            <a:endParaRPr lang="en-US" altLang="ko-KR" sz="2000" b="1" dirty="0">
              <a:latin typeface="나눔"/>
              <a:ea typeface="나눔스퀘어" panose="020B0600000101010101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880D609-C087-4C34-8901-2A60882340AE}"/>
              </a:ext>
            </a:extLst>
          </p:cNvPr>
          <p:cNvGrpSpPr/>
          <p:nvPr/>
        </p:nvGrpSpPr>
        <p:grpSpPr>
          <a:xfrm flipH="1" flipV="1">
            <a:off x="1911850" y="3059524"/>
            <a:ext cx="8368299" cy="113835"/>
            <a:chOff x="395536" y="1340768"/>
            <a:chExt cx="8424936" cy="0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68DE4CF-E03F-4609-A2E0-BA10DCE42BFD}"/>
                </a:ext>
              </a:extLst>
            </p:cNvPr>
            <p:cNvCxnSpPr/>
            <p:nvPr/>
          </p:nvCxnSpPr>
          <p:spPr>
            <a:xfrm>
              <a:off x="5796136" y="1340768"/>
              <a:ext cx="3024336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8478F7A-2FB9-446C-B261-6B8855B35E48}"/>
                </a:ext>
              </a:extLst>
            </p:cNvPr>
            <p:cNvCxnSpPr/>
            <p:nvPr/>
          </p:nvCxnSpPr>
          <p:spPr>
            <a:xfrm>
              <a:off x="395536" y="1340768"/>
              <a:ext cx="5400600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504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선형 회귀 - 위키백과, 우리 모두의 백과사전">
            <a:extLst>
              <a:ext uri="{FF2B5EF4-FFF2-40B4-BE49-F238E27FC236}">
                <a16:creationId xmlns:a16="http://schemas.microsoft.com/office/drawing/2014/main" id="{A5F546E2-44BC-4D7B-B53B-26492705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" y="1109621"/>
            <a:ext cx="5364481" cy="440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490845-1E2E-4102-9321-897B0D0ADABA}"/>
              </a:ext>
            </a:extLst>
          </p:cNvPr>
          <p:cNvSpPr txBox="1"/>
          <p:nvPr/>
        </p:nvSpPr>
        <p:spPr>
          <a:xfrm>
            <a:off x="524938" y="5404347"/>
            <a:ext cx="4807726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머신 러닝에서 사용되는</a:t>
            </a: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대부분의 </a:t>
            </a:r>
            <a:r>
              <a:rPr lang="en-US" altLang="ko-KR" sz="2000" b="1" dirty="0"/>
              <a:t>Linear Model (</a:t>
            </a:r>
            <a:r>
              <a:rPr lang="ko-KR" altLang="en-US" sz="2000" b="1" dirty="0"/>
              <a:t>선형 모델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예시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B753FB-AAF0-4D56-8841-A0F6F492D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64" y="1838996"/>
            <a:ext cx="6443207" cy="179594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070523-8D3C-4836-9CD2-BFD23C6401F0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5D9D05E-54BD-4A7C-8D10-7538A61E2458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A66BA56E-AE22-4901-8897-7E37299ACB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83D4A1C-1FA8-448C-91C5-1BBDC17EB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8C1FC4-32AD-428E-AD6B-662149EEB9A8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202543-9B68-414D-B72A-70D77B64510F}"/>
              </a:ext>
            </a:extLst>
          </p:cNvPr>
          <p:cNvSpPr txBox="1"/>
          <p:nvPr/>
        </p:nvSpPr>
        <p:spPr>
          <a:xfrm>
            <a:off x="3180080" y="104294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머신 러닝 모델로 예를 들어보자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83F36-1CBE-4C65-A963-B77A16615612}"/>
              </a:ext>
            </a:extLst>
          </p:cNvPr>
          <p:cNvSpPr txBox="1"/>
          <p:nvPr/>
        </p:nvSpPr>
        <p:spPr>
          <a:xfrm>
            <a:off x="10816562" y="3480282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위키피디아 참고</a:t>
            </a:r>
          </a:p>
        </p:txBody>
      </p:sp>
      <p:pic>
        <p:nvPicPr>
          <p:cNvPr id="2" name="Picture 2" descr="방정식 ax + b = 0의 풀이, 부정, 불능 – 수학방">
            <a:extLst>
              <a:ext uri="{FF2B5EF4-FFF2-40B4-BE49-F238E27FC236}">
                <a16:creationId xmlns:a16="http://schemas.microsoft.com/office/drawing/2014/main" id="{C27E46B1-CEFA-4F74-88AA-69D1E236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847" y="4160013"/>
            <a:ext cx="6140373" cy="15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3B61CC-9ED2-4841-AA72-86F6A8E779CB}"/>
              </a:ext>
            </a:extLst>
          </p:cNvPr>
          <p:cNvSpPr txBox="1"/>
          <p:nvPr/>
        </p:nvSpPr>
        <p:spPr>
          <a:xfrm>
            <a:off x="3518026" y="6550223"/>
            <a:ext cx="8673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선형회귀에 대해 잘 정리 되어있는 사이트</a:t>
            </a:r>
            <a:r>
              <a:rPr lang="en-US" altLang="ko-KR" sz="1400" dirty="0"/>
              <a:t>: </a:t>
            </a:r>
            <a:r>
              <a:rPr lang="ko-KR" altLang="en-US" sz="1400" dirty="0">
                <a:hlinkClick r:id="rId5"/>
              </a:rPr>
              <a:t>https://angeloyeo.github.io/2020/08/24/linear_regression.html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6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2;p40">
            <a:extLst>
              <a:ext uri="{FF2B5EF4-FFF2-40B4-BE49-F238E27FC236}">
                <a16:creationId xmlns:a16="http://schemas.microsoft.com/office/drawing/2014/main" id="{B71CAABE-1B91-48E8-8D2B-B6AB25ACC2FC}"/>
              </a:ext>
            </a:extLst>
          </p:cNvPr>
          <p:cNvSpPr txBox="1">
            <a:spLocks noGrp="1"/>
          </p:cNvSpPr>
          <p:nvPr/>
        </p:nvSpPr>
        <p:spPr>
          <a:xfrm>
            <a:off x="1419190" y="933815"/>
            <a:ext cx="9353618" cy="136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40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머신 러닝 예제</a:t>
            </a:r>
            <a:endParaRPr sz="40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3600" b="0" i="1" u="none" strike="noStrike" cap="none" dirty="0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r>
              <a:rPr lang="ko-KR" altLang="en-US" sz="3600" b="0" i="1" u="none" strike="noStrike" cap="none" dirty="0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시간 공부한 점수는 몇 점일까</a:t>
            </a:r>
            <a:r>
              <a:rPr lang="en-US" altLang="ko-KR" sz="3600" b="0" i="1" u="none" strike="noStrike" cap="none" dirty="0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sz="4000" dirty="0"/>
          </a:p>
        </p:txBody>
      </p:sp>
      <p:sp>
        <p:nvSpPr>
          <p:cNvPr id="24" name="Google Shape;173;p40">
            <a:extLst>
              <a:ext uri="{FF2B5EF4-FFF2-40B4-BE49-F238E27FC236}">
                <a16:creationId xmlns:a16="http://schemas.microsoft.com/office/drawing/2014/main" id="{55BC4D2E-FE8C-45C5-A2B3-1D1067CD8D1F}"/>
              </a:ext>
            </a:extLst>
          </p:cNvPr>
          <p:cNvSpPr/>
          <p:nvPr/>
        </p:nvSpPr>
        <p:spPr>
          <a:xfrm>
            <a:off x="3699285" y="3132850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174;p40">
            <a:extLst>
              <a:ext uri="{FF2B5EF4-FFF2-40B4-BE49-F238E27FC236}">
                <a16:creationId xmlns:a16="http://schemas.microsoft.com/office/drawing/2014/main" id="{4E5FB2C7-FEB3-4843-A1A1-846B828E710C}"/>
              </a:ext>
            </a:extLst>
          </p:cNvPr>
          <p:cNvSpPr/>
          <p:nvPr/>
        </p:nvSpPr>
        <p:spPr>
          <a:xfrm>
            <a:off x="7204191" y="3182484"/>
            <a:ext cx="1092000" cy="4761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175;p40">
            <a:extLst>
              <a:ext uri="{FF2B5EF4-FFF2-40B4-BE49-F238E27FC236}">
                <a16:creationId xmlns:a16="http://schemas.microsoft.com/office/drawing/2014/main" id="{23C7EEA4-AA83-4C8D-9F03-DF18FE825E35}"/>
              </a:ext>
            </a:extLst>
          </p:cNvPr>
          <p:cNvSpPr txBox="1"/>
          <p:nvPr/>
        </p:nvSpPr>
        <p:spPr>
          <a:xfrm>
            <a:off x="8220096" y="3048030"/>
            <a:ext cx="2867003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4800" b="0" i="1" u="none" strike="noStrike" cap="none" dirty="0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</a:t>
            </a:r>
            <a:r>
              <a:rPr lang="ko-KR" altLang="en-US" sz="4800" i="1" dirty="0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점</a:t>
            </a:r>
            <a:endParaRPr sz="900" dirty="0"/>
          </a:p>
        </p:txBody>
      </p:sp>
      <p:sp>
        <p:nvSpPr>
          <p:cNvPr id="27" name="Google Shape;176;p40">
            <a:extLst>
              <a:ext uri="{FF2B5EF4-FFF2-40B4-BE49-F238E27FC236}">
                <a16:creationId xmlns:a16="http://schemas.microsoft.com/office/drawing/2014/main" id="{F2234A1F-87BA-46E1-AF8E-EE9426BDC4BE}"/>
              </a:ext>
            </a:extLst>
          </p:cNvPr>
          <p:cNvSpPr txBox="1"/>
          <p:nvPr/>
        </p:nvSpPr>
        <p:spPr>
          <a:xfrm>
            <a:off x="3516706" y="5154090"/>
            <a:ext cx="3050252" cy="56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900" dirty="0"/>
          </a:p>
        </p:txBody>
      </p:sp>
      <p:sp>
        <p:nvSpPr>
          <p:cNvPr id="28" name="Google Shape;177;p40">
            <a:extLst>
              <a:ext uri="{FF2B5EF4-FFF2-40B4-BE49-F238E27FC236}">
                <a16:creationId xmlns:a16="http://schemas.microsoft.com/office/drawing/2014/main" id="{7DA0C1BC-0D90-4A03-B4BA-04E74C0826AE}"/>
              </a:ext>
            </a:extLst>
          </p:cNvPr>
          <p:cNvSpPr txBox="1"/>
          <p:nvPr/>
        </p:nvSpPr>
        <p:spPr>
          <a:xfrm>
            <a:off x="8847185" y="3707673"/>
            <a:ext cx="1612824" cy="73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ko-KR" altLang="en-US"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예측</a:t>
            </a:r>
            <a:endParaRPr sz="900" dirty="0"/>
          </a:p>
        </p:txBody>
      </p:sp>
      <p:sp>
        <p:nvSpPr>
          <p:cNvPr id="29" name="Google Shape;178;p40">
            <a:extLst>
              <a:ext uri="{FF2B5EF4-FFF2-40B4-BE49-F238E27FC236}">
                <a16:creationId xmlns:a16="http://schemas.microsoft.com/office/drawing/2014/main" id="{CEDAD1A6-BC39-4CE0-BF48-DA9A6C71B7E8}"/>
              </a:ext>
            </a:extLst>
          </p:cNvPr>
          <p:cNvSpPr txBox="1"/>
          <p:nvPr/>
        </p:nvSpPr>
        <p:spPr>
          <a:xfrm>
            <a:off x="1104901" y="3048030"/>
            <a:ext cx="2797831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" sz="4800" b="0" i="1" u="none" strike="noStrike" cap="none" dirty="0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</a:t>
            </a:r>
            <a:r>
              <a:rPr lang="ko-KR" altLang="en-US" sz="4800" i="1" dirty="0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시간</a:t>
            </a:r>
            <a:endParaRPr sz="900" dirty="0"/>
          </a:p>
        </p:txBody>
      </p:sp>
      <p:pic>
        <p:nvPicPr>
          <p:cNvPr id="30" name="Google Shape;179;p40" descr="Image">
            <a:extLst>
              <a:ext uri="{FF2B5EF4-FFF2-40B4-BE49-F238E27FC236}">
                <a16:creationId xmlns:a16="http://schemas.microsoft.com/office/drawing/2014/main" id="{5794667B-9CA7-4C5D-A903-B298BCDD4E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09077" y="2283729"/>
            <a:ext cx="2622466" cy="24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table">
            <a:extLst>
              <a:ext uri="{FF2B5EF4-FFF2-40B4-BE49-F238E27FC236}">
                <a16:creationId xmlns:a16="http://schemas.microsoft.com/office/drawing/2014/main" id="{8E991E66-AB85-4930-A941-7EA9473C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3" y="4627930"/>
            <a:ext cx="3050252" cy="1827632"/>
          </a:xfrm>
          <a:prstGeom prst="rect">
            <a:avLst/>
          </a:prstGeom>
        </p:spPr>
      </p:pic>
      <p:sp>
        <p:nvSpPr>
          <p:cNvPr id="32" name="Google Shape;181;p40">
            <a:extLst>
              <a:ext uri="{FF2B5EF4-FFF2-40B4-BE49-F238E27FC236}">
                <a16:creationId xmlns:a16="http://schemas.microsoft.com/office/drawing/2014/main" id="{9B36709C-D5ED-44B1-A50A-E13E4D581320}"/>
              </a:ext>
            </a:extLst>
          </p:cNvPr>
          <p:cNvSpPr txBox="1"/>
          <p:nvPr/>
        </p:nvSpPr>
        <p:spPr>
          <a:xfrm>
            <a:off x="3717959" y="5906713"/>
            <a:ext cx="2378040" cy="56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 b="1" i="0" u="none" strike="noStrike" cap="none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900" b="1" dirty="0">
              <a:solidFill>
                <a:srgbClr val="4A86E8"/>
              </a:solidFill>
            </a:endParaRP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26081A5D-628F-454E-82D1-7874C3DE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82475" y="5161699"/>
            <a:ext cx="1202634" cy="55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722671-F5C2-48A0-829F-68D30F63F1CF}"/>
              </a:ext>
            </a:extLst>
          </p:cNvPr>
          <p:cNvSpPr txBox="1"/>
          <p:nvPr/>
        </p:nvSpPr>
        <p:spPr>
          <a:xfrm>
            <a:off x="6351042" y="4835751"/>
            <a:ext cx="3738108" cy="16787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Supervised learning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77782-F5C6-46FD-B3AF-CA74CB10C117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AAF21F4-5704-4D74-B943-BB82D42ADAEC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CAF3A2D-5825-4014-AC4A-9721C1BFB47D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96748420-6C3C-4C3B-93D6-E6DCA7CF6B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FF9D277-B633-4D6B-89B7-042C3FA52A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A11B901-0486-4DA8-9D26-67E6012B2CCC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99221B7-792D-46B8-A1BA-72EBDB5829DB}"/>
              </a:ext>
            </a:extLst>
          </p:cNvPr>
          <p:cNvSpPr txBox="1"/>
          <p:nvPr/>
        </p:nvSpPr>
        <p:spPr>
          <a:xfrm>
            <a:off x="3180080" y="104294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머신 러닝 모델로 예를 들어보자</a:t>
            </a:r>
          </a:p>
        </p:txBody>
      </p:sp>
    </p:spTree>
    <p:extLst>
      <p:ext uri="{BB962C8B-B14F-4D97-AF65-F5344CB8AC3E}">
        <p14:creationId xmlns:p14="http://schemas.microsoft.com/office/powerpoint/2010/main" val="41717099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18;p43">
            <a:extLst>
              <a:ext uri="{FF2B5EF4-FFF2-40B4-BE49-F238E27FC236}">
                <a16:creationId xmlns:a16="http://schemas.microsoft.com/office/drawing/2014/main" id="{3CE43F4C-684B-4F76-B9FB-40678C733411}"/>
              </a:ext>
            </a:extLst>
          </p:cNvPr>
          <p:cNvSpPr txBox="1">
            <a:spLocks noGrp="1"/>
          </p:cNvSpPr>
          <p:nvPr/>
        </p:nvSpPr>
        <p:spPr>
          <a:xfrm>
            <a:off x="2225281" y="779721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dirty="0"/>
              <a:t>모델 디자인</a:t>
            </a:r>
            <a:endParaRPr lang="en-U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en-US" sz="3000" i="1" dirty="0">
                <a:solidFill>
                  <a:srgbClr val="004C7F"/>
                </a:solidFill>
              </a:rPr>
              <a:t>Training dataset</a:t>
            </a:r>
            <a:r>
              <a:rPr lang="ko-KR" altLang="en-US" sz="3000" i="1" dirty="0">
                <a:solidFill>
                  <a:srgbClr val="004C7F"/>
                </a:solidFill>
              </a:rPr>
              <a:t>에 가장 알 맞은 모델은</a:t>
            </a:r>
            <a:r>
              <a:rPr lang="en-US" altLang="ko-KR" sz="3000" i="1" dirty="0">
                <a:solidFill>
                  <a:srgbClr val="004C7F"/>
                </a:solidFill>
              </a:rPr>
              <a:t>?</a:t>
            </a:r>
            <a:endParaRPr lang="en-US" dirty="0"/>
          </a:p>
        </p:txBody>
      </p:sp>
      <p:pic>
        <p:nvPicPr>
          <p:cNvPr id="33" name="Google Shape;219;p43" descr="Image">
            <a:extLst>
              <a:ext uri="{FF2B5EF4-FFF2-40B4-BE49-F238E27FC236}">
                <a16:creationId xmlns:a16="http://schemas.microsoft.com/office/drawing/2014/main" id="{58CE7F2C-081E-4B89-A00F-9FDE0089A3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94752" y="2449728"/>
            <a:ext cx="1769051" cy="16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table">
            <a:extLst>
              <a:ext uri="{FF2B5EF4-FFF2-40B4-BE49-F238E27FC236}">
                <a16:creationId xmlns:a16="http://schemas.microsoft.com/office/drawing/2014/main" id="{31166977-4CBA-4258-9478-6536F4F2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89" y="2461628"/>
            <a:ext cx="2862600" cy="1861500"/>
          </a:xfrm>
          <a:prstGeom prst="rect">
            <a:avLst/>
          </a:prstGeom>
        </p:spPr>
      </p:pic>
      <p:sp>
        <p:nvSpPr>
          <p:cNvPr id="37" name="Google Shape;221;p43">
            <a:extLst>
              <a:ext uri="{FF2B5EF4-FFF2-40B4-BE49-F238E27FC236}">
                <a16:creationId xmlns:a16="http://schemas.microsoft.com/office/drawing/2014/main" id="{773A8333-51F7-41C3-B2F5-2D3777FA625F}"/>
              </a:ext>
            </a:extLst>
          </p:cNvPr>
          <p:cNvSpPr txBox="1"/>
          <p:nvPr/>
        </p:nvSpPr>
        <p:spPr>
          <a:xfrm>
            <a:off x="6186905" y="2715060"/>
            <a:ext cx="357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2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" name="Google Shape;222;p43" descr="Image">
            <a:extLst>
              <a:ext uri="{FF2B5EF4-FFF2-40B4-BE49-F238E27FC236}">
                <a16:creationId xmlns:a16="http://schemas.microsoft.com/office/drawing/2014/main" id="{91EE1A67-5363-47F9-B2A0-69986157FB2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2111" y="2744556"/>
            <a:ext cx="2051334" cy="32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223;p43">
            <a:extLst>
              <a:ext uri="{FF2B5EF4-FFF2-40B4-BE49-F238E27FC236}">
                <a16:creationId xmlns:a16="http://schemas.microsoft.com/office/drawing/2014/main" id="{B9B600F9-4D2B-4649-BA26-C9B0E3B6E15A}"/>
              </a:ext>
            </a:extLst>
          </p:cNvPr>
          <p:cNvGrpSpPr/>
          <p:nvPr/>
        </p:nvGrpSpPr>
        <p:grpSpPr>
          <a:xfrm>
            <a:off x="7727974" y="3343816"/>
            <a:ext cx="2216439" cy="476213"/>
            <a:chOff x="0" y="0"/>
            <a:chExt cx="5910503" cy="1269900"/>
          </a:xfrm>
        </p:grpSpPr>
        <p:sp>
          <p:nvSpPr>
            <p:cNvPr id="41" name="Google Shape;224;p43">
              <a:extLst>
                <a:ext uri="{FF2B5EF4-FFF2-40B4-BE49-F238E27FC236}">
                  <a16:creationId xmlns:a16="http://schemas.microsoft.com/office/drawing/2014/main" id="{F1615B4B-5A52-49AB-821C-5E9770CF5423}"/>
                </a:ext>
              </a:extLst>
            </p:cNvPr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42" name="Google Shape;225;p43" descr="Image">
              <a:extLst>
                <a:ext uri="{FF2B5EF4-FFF2-40B4-BE49-F238E27FC236}">
                  <a16:creationId xmlns:a16="http://schemas.microsoft.com/office/drawing/2014/main" id="{91E13C94-510F-47B7-9F7A-71B60A94635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226;p43" descr="Image">
              <a:extLst>
                <a:ext uri="{FF2B5EF4-FFF2-40B4-BE49-F238E27FC236}">
                  <a16:creationId xmlns:a16="http://schemas.microsoft.com/office/drawing/2014/main" id="{21F5A64F-0F22-481F-A3F0-6DF4CAA7008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" name="Google Shape;227;p43">
              <a:extLst>
                <a:ext uri="{FF2B5EF4-FFF2-40B4-BE49-F238E27FC236}">
                  <a16:creationId xmlns:a16="http://schemas.microsoft.com/office/drawing/2014/main" id="{A5E0006F-891F-4819-B4E1-C22EF7910888}"/>
                </a:ext>
              </a:extLst>
            </p:cNvPr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45" name="Google Shape;228;p43">
              <a:extLst>
                <a:ext uri="{FF2B5EF4-FFF2-40B4-BE49-F238E27FC236}">
                  <a16:creationId xmlns:a16="http://schemas.microsoft.com/office/drawing/2014/main" id="{B927FB5F-9B04-4EC9-BF0C-4E48F897E6EB}"/>
                </a:ext>
              </a:extLst>
            </p:cNvPr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pic>
        <p:nvPicPr>
          <p:cNvPr id="40" name="Google Shape;229;p43" descr="Image">
            <a:extLst>
              <a:ext uri="{FF2B5EF4-FFF2-40B4-BE49-F238E27FC236}">
                <a16:creationId xmlns:a16="http://schemas.microsoft.com/office/drawing/2014/main" id="{0B8E5D05-BF70-432B-9038-A52AA9082F0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52117" y="2231474"/>
            <a:ext cx="1453543" cy="3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36;p44">
            <a:extLst>
              <a:ext uri="{FF2B5EF4-FFF2-40B4-BE49-F238E27FC236}">
                <a16:creationId xmlns:a16="http://schemas.microsoft.com/office/drawing/2014/main" id="{94EDD2B1-EAA9-4CBD-8BED-7DEC1C23846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45687" y="4411416"/>
            <a:ext cx="3332100" cy="208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239;p44">
            <a:extLst>
              <a:ext uri="{FF2B5EF4-FFF2-40B4-BE49-F238E27FC236}">
                <a16:creationId xmlns:a16="http://schemas.microsoft.com/office/drawing/2014/main" id="{F65C6432-49BA-46F3-B3F0-394F04FFB113}"/>
              </a:ext>
            </a:extLst>
          </p:cNvPr>
          <p:cNvCxnSpPr/>
          <p:nvPr/>
        </p:nvCxnSpPr>
        <p:spPr>
          <a:xfrm rot="10800000" flipH="1">
            <a:off x="7437044" y="5033868"/>
            <a:ext cx="3200400" cy="12876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40;p44">
            <a:extLst>
              <a:ext uri="{FF2B5EF4-FFF2-40B4-BE49-F238E27FC236}">
                <a16:creationId xmlns:a16="http://schemas.microsoft.com/office/drawing/2014/main" id="{C677C84C-9A05-45A0-8744-BBD4A2A0B915}"/>
              </a:ext>
            </a:extLst>
          </p:cNvPr>
          <p:cNvSpPr txBox="1"/>
          <p:nvPr/>
        </p:nvSpPr>
        <p:spPr>
          <a:xfrm>
            <a:off x="10637444" y="4794593"/>
            <a:ext cx="11103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line</a:t>
            </a:r>
            <a:endParaRPr/>
          </a:p>
        </p:txBody>
      </p:sp>
      <p:sp>
        <p:nvSpPr>
          <p:cNvPr id="52" name="Google Shape;218;p43">
            <a:extLst>
              <a:ext uri="{FF2B5EF4-FFF2-40B4-BE49-F238E27FC236}">
                <a16:creationId xmlns:a16="http://schemas.microsoft.com/office/drawing/2014/main" id="{A3787E8E-C6E5-41A7-8F7D-6957ECF650EE}"/>
              </a:ext>
            </a:extLst>
          </p:cNvPr>
          <p:cNvSpPr txBox="1">
            <a:spLocks noGrp="1"/>
          </p:cNvSpPr>
          <p:nvPr/>
        </p:nvSpPr>
        <p:spPr>
          <a:xfrm>
            <a:off x="397947" y="4872519"/>
            <a:ext cx="6788084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lang="ko-KR" altLang="en-US" sz="2400" i="1" dirty="0">
                <a:solidFill>
                  <a:srgbClr val="004C7F"/>
                </a:solidFill>
              </a:rPr>
              <a:t>머신 러닝 모델은 최적의 기울기를 찾아간다</a:t>
            </a:r>
            <a:r>
              <a:rPr lang="en-US" altLang="ko-KR" sz="2400" i="1" dirty="0">
                <a:solidFill>
                  <a:srgbClr val="004C7F"/>
                </a:solidFill>
              </a:rPr>
              <a:t>.</a:t>
            </a:r>
            <a:endParaRPr lang="en-US" sz="2800" dirty="0"/>
          </a:p>
        </p:txBody>
      </p:sp>
      <p:sp>
        <p:nvSpPr>
          <p:cNvPr id="53" name="Google Shape;237;p44">
            <a:extLst>
              <a:ext uri="{FF2B5EF4-FFF2-40B4-BE49-F238E27FC236}">
                <a16:creationId xmlns:a16="http://schemas.microsoft.com/office/drawing/2014/main" id="{623D0A94-6947-4378-904E-D19AD173AD5C}"/>
              </a:ext>
            </a:extLst>
          </p:cNvPr>
          <p:cNvSpPr txBox="1"/>
          <p:nvPr/>
        </p:nvSpPr>
        <p:spPr>
          <a:xfrm>
            <a:off x="1125103" y="5632034"/>
            <a:ext cx="55026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* The machine starts with </a:t>
            </a:r>
            <a:r>
              <a:rPr lang="en" b="1">
                <a:solidFill>
                  <a:srgbClr val="4A86E8"/>
                </a:solidFill>
              </a:rPr>
              <a:t>a random guess</a:t>
            </a:r>
            <a:r>
              <a:rPr lang="en">
                <a:solidFill>
                  <a:srgbClr val="4A86E8"/>
                </a:solidFill>
              </a:rPr>
              <a:t>, w=random value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0A118D-1FE4-4A71-B0A3-C707C23DAD04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007722B-0427-4FE3-A7A3-59D9682802C4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DE34825-B9B1-49E4-AFC5-970446E0A199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AEA8A6-D02E-46B7-ACE0-999A79160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E728A02-F700-4F67-B5DE-0675F7FF1A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674612C-9C4C-472F-8914-A372E56C17B9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1ABBC1C-F581-48E2-B032-25386B5035D5}"/>
              </a:ext>
            </a:extLst>
          </p:cNvPr>
          <p:cNvSpPr txBox="1"/>
          <p:nvPr/>
        </p:nvSpPr>
        <p:spPr>
          <a:xfrm>
            <a:off x="3180080" y="104294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머신 러닝 모델로 예를 들어보자</a:t>
            </a:r>
          </a:p>
        </p:txBody>
      </p:sp>
    </p:spTree>
    <p:extLst>
      <p:ext uri="{BB962C8B-B14F-4D97-AF65-F5344CB8AC3E}">
        <p14:creationId xmlns:p14="http://schemas.microsoft.com/office/powerpoint/2010/main" val="1936459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94;p51" descr="Image">
            <a:extLst>
              <a:ext uri="{FF2B5EF4-FFF2-40B4-BE49-F238E27FC236}">
                <a16:creationId xmlns:a16="http://schemas.microsoft.com/office/drawing/2014/main" id="{DF184563-AF9E-452E-A543-7203361334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8784" y="1787927"/>
            <a:ext cx="4663393" cy="410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95;p51" descr="Image">
            <a:extLst>
              <a:ext uri="{FF2B5EF4-FFF2-40B4-BE49-F238E27FC236}">
                <a16:creationId xmlns:a16="http://schemas.microsoft.com/office/drawing/2014/main" id="{6387AA45-70C3-44C4-8579-2C9CFFE8EF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8784" y="2373256"/>
            <a:ext cx="3657003" cy="103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96;p51">
            <a:extLst>
              <a:ext uri="{FF2B5EF4-FFF2-40B4-BE49-F238E27FC236}">
                <a16:creationId xmlns:a16="http://schemas.microsoft.com/office/drawing/2014/main" id="{A2E711C4-FF14-4C6B-AC9E-A2556B4B06B3}"/>
              </a:ext>
            </a:extLst>
          </p:cNvPr>
          <p:cNvSpPr txBox="1"/>
          <p:nvPr/>
        </p:nvSpPr>
        <p:spPr>
          <a:xfrm>
            <a:off x="7449906" y="3484691"/>
            <a:ext cx="2862493" cy="33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MSE, mean square error</a:t>
            </a:r>
            <a:endParaRPr sz="8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0E6DC0-7233-48F3-BBAE-2907FA340BCE}"/>
              </a:ext>
            </a:extLst>
          </p:cNvPr>
          <p:cNvGrpSpPr/>
          <p:nvPr/>
        </p:nvGrpSpPr>
        <p:grpSpPr>
          <a:xfrm>
            <a:off x="230381" y="4035643"/>
            <a:ext cx="11731238" cy="2635847"/>
            <a:chOff x="460763" y="3416300"/>
            <a:chExt cx="11731238" cy="2635847"/>
          </a:xfrm>
        </p:grpSpPr>
        <p:pic>
          <p:nvPicPr>
            <p:cNvPr id="18" name="table">
              <a:extLst>
                <a:ext uri="{FF2B5EF4-FFF2-40B4-BE49-F238E27FC236}">
                  <a16:creationId xmlns:a16="http://schemas.microsoft.com/office/drawing/2014/main" id="{98E10CF8-35C1-4643-A15D-0D25C9420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763" y="3422659"/>
              <a:ext cx="9997059" cy="262948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84E23F-C669-4086-8DC5-1ED26A93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9723" y="3416300"/>
              <a:ext cx="1772278" cy="2629482"/>
            </a:xfrm>
            <a:prstGeom prst="rect">
              <a:avLst/>
            </a:prstGeom>
          </p:spPr>
        </p:pic>
      </p:grpSp>
      <p:sp>
        <p:nvSpPr>
          <p:cNvPr id="20" name="Google Shape;218;p43">
            <a:extLst>
              <a:ext uri="{FF2B5EF4-FFF2-40B4-BE49-F238E27FC236}">
                <a16:creationId xmlns:a16="http://schemas.microsoft.com/office/drawing/2014/main" id="{028C456E-B04B-4DC6-9D95-00EB01FCF85E}"/>
              </a:ext>
            </a:extLst>
          </p:cNvPr>
          <p:cNvSpPr txBox="1">
            <a:spLocks noGrp="1"/>
          </p:cNvSpPr>
          <p:nvPr/>
        </p:nvSpPr>
        <p:spPr>
          <a:xfrm>
            <a:off x="-251219" y="460358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dirty="0"/>
              <a:t>최적인지 아닌지는 </a:t>
            </a:r>
            <a:r>
              <a:rPr lang="en-US" altLang="ko-KR" dirty="0"/>
              <a:t>Loss </a:t>
            </a:r>
            <a:r>
              <a:rPr lang="ko-KR" altLang="en-US" dirty="0"/>
              <a:t>함수가 정한다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21" name="Google Shape;236;p44">
            <a:extLst>
              <a:ext uri="{FF2B5EF4-FFF2-40B4-BE49-F238E27FC236}">
                <a16:creationId xmlns:a16="http://schemas.microsoft.com/office/drawing/2014/main" id="{45F748EF-CED0-4C81-8CC3-0E9839E799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1805" y="1787928"/>
            <a:ext cx="3332100" cy="208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39;p44">
            <a:extLst>
              <a:ext uri="{FF2B5EF4-FFF2-40B4-BE49-F238E27FC236}">
                <a16:creationId xmlns:a16="http://schemas.microsoft.com/office/drawing/2014/main" id="{58F0EEC2-135F-4A5B-B6AA-F7E52FB5C5BB}"/>
              </a:ext>
            </a:extLst>
          </p:cNvPr>
          <p:cNvCxnSpPr/>
          <p:nvPr/>
        </p:nvCxnSpPr>
        <p:spPr>
          <a:xfrm rot="10800000" flipH="1">
            <a:off x="1932818" y="2350778"/>
            <a:ext cx="3200400" cy="12876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40;p44">
            <a:extLst>
              <a:ext uri="{FF2B5EF4-FFF2-40B4-BE49-F238E27FC236}">
                <a16:creationId xmlns:a16="http://schemas.microsoft.com/office/drawing/2014/main" id="{71FA8B8E-AB95-4D5E-93FD-A555D773A74B}"/>
              </a:ext>
            </a:extLst>
          </p:cNvPr>
          <p:cNvSpPr txBox="1"/>
          <p:nvPr/>
        </p:nvSpPr>
        <p:spPr>
          <a:xfrm>
            <a:off x="5133218" y="2111503"/>
            <a:ext cx="11103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line</a:t>
            </a:r>
            <a:endParaRPr/>
          </a:p>
        </p:txBody>
      </p:sp>
      <p:cxnSp>
        <p:nvCxnSpPr>
          <p:cNvPr id="24" name="Google Shape;239;p44">
            <a:extLst>
              <a:ext uri="{FF2B5EF4-FFF2-40B4-BE49-F238E27FC236}">
                <a16:creationId xmlns:a16="http://schemas.microsoft.com/office/drawing/2014/main" id="{9821765C-624A-4021-8786-1BBA214C6F7F}"/>
              </a:ext>
            </a:extLst>
          </p:cNvPr>
          <p:cNvCxnSpPr>
            <a:cxnSpLocks/>
          </p:cNvCxnSpPr>
          <p:nvPr/>
        </p:nvCxnSpPr>
        <p:spPr>
          <a:xfrm flipV="1">
            <a:off x="1932818" y="3070490"/>
            <a:ext cx="3200399" cy="5678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Google Shape;240;p44">
            <a:extLst>
              <a:ext uri="{FF2B5EF4-FFF2-40B4-BE49-F238E27FC236}">
                <a16:creationId xmlns:a16="http://schemas.microsoft.com/office/drawing/2014/main" id="{CFDB141A-239B-4903-A130-C3EA889DBFF1}"/>
              </a:ext>
            </a:extLst>
          </p:cNvPr>
          <p:cNvSpPr txBox="1"/>
          <p:nvPr/>
        </p:nvSpPr>
        <p:spPr>
          <a:xfrm>
            <a:off x="5182994" y="2834818"/>
            <a:ext cx="11103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w=1 </a:t>
            </a:r>
            <a:r>
              <a:rPr lang="ko-KR" altLang="en-US" dirty="0"/>
              <a:t>일 때</a:t>
            </a:r>
            <a:endParaRPr dirty="0"/>
          </a:p>
        </p:txBody>
      </p:sp>
      <p:cxnSp>
        <p:nvCxnSpPr>
          <p:cNvPr id="28" name="Google Shape;239;p44">
            <a:extLst>
              <a:ext uri="{FF2B5EF4-FFF2-40B4-BE49-F238E27FC236}">
                <a16:creationId xmlns:a16="http://schemas.microsoft.com/office/drawing/2014/main" id="{7C251479-51F9-43EC-9B29-D1A8DCA66C3D}"/>
              </a:ext>
            </a:extLst>
          </p:cNvPr>
          <p:cNvCxnSpPr>
            <a:cxnSpLocks/>
          </p:cNvCxnSpPr>
          <p:nvPr/>
        </p:nvCxnSpPr>
        <p:spPr>
          <a:xfrm flipV="1">
            <a:off x="1957707" y="1787927"/>
            <a:ext cx="2792093" cy="181068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Google Shape;240;p44">
            <a:extLst>
              <a:ext uri="{FF2B5EF4-FFF2-40B4-BE49-F238E27FC236}">
                <a16:creationId xmlns:a16="http://schemas.microsoft.com/office/drawing/2014/main" id="{50EC1D85-74BB-4759-BB48-26C37C09EE54}"/>
              </a:ext>
            </a:extLst>
          </p:cNvPr>
          <p:cNvSpPr txBox="1"/>
          <p:nvPr/>
        </p:nvSpPr>
        <p:spPr>
          <a:xfrm>
            <a:off x="4607113" y="1449908"/>
            <a:ext cx="1365388" cy="32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w=4 </a:t>
            </a:r>
            <a:r>
              <a:rPr lang="ko-KR" altLang="en-US" dirty="0"/>
              <a:t>일 때</a:t>
            </a:r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50989D-5DE4-4098-A1B2-919AEE192EBC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03C8BD4-2E37-460F-9A58-9D6E1D07823B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C06A180-DA78-4666-801A-4CA2FF66AF2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A0121DD-7429-4F3F-86BB-0EA6342381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EEAAB63C-FC6D-47A1-981A-55A48D7222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DA66008-82A4-4568-B73D-FA81D13046EE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88289E6-3359-48DC-A8F0-BF4854362237}"/>
              </a:ext>
            </a:extLst>
          </p:cNvPr>
          <p:cNvSpPr txBox="1"/>
          <p:nvPr/>
        </p:nvSpPr>
        <p:spPr>
          <a:xfrm>
            <a:off x="3180080" y="10429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 </a:t>
            </a:r>
            <a:r>
              <a:rPr lang="ko-KR" altLang="en-US" dirty="0"/>
              <a:t>함수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cxnSp>
        <p:nvCxnSpPr>
          <p:cNvPr id="47" name="Google Shape;239;p44">
            <a:extLst>
              <a:ext uri="{FF2B5EF4-FFF2-40B4-BE49-F238E27FC236}">
                <a16:creationId xmlns:a16="http://schemas.microsoft.com/office/drawing/2014/main" id="{D1C5485D-32D8-466E-9C33-450B841CEEFC}"/>
              </a:ext>
            </a:extLst>
          </p:cNvPr>
          <p:cNvCxnSpPr>
            <a:cxnSpLocks/>
          </p:cNvCxnSpPr>
          <p:nvPr/>
        </p:nvCxnSpPr>
        <p:spPr>
          <a:xfrm flipV="1">
            <a:off x="1932817" y="3593185"/>
            <a:ext cx="3081088" cy="188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Google Shape;240;p44">
            <a:extLst>
              <a:ext uri="{FF2B5EF4-FFF2-40B4-BE49-F238E27FC236}">
                <a16:creationId xmlns:a16="http://schemas.microsoft.com/office/drawing/2014/main" id="{C2FE56F1-B91E-436C-B23F-E8492CBCB56F}"/>
              </a:ext>
            </a:extLst>
          </p:cNvPr>
          <p:cNvSpPr txBox="1"/>
          <p:nvPr/>
        </p:nvSpPr>
        <p:spPr>
          <a:xfrm>
            <a:off x="5133217" y="3372004"/>
            <a:ext cx="11103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w=0 </a:t>
            </a:r>
            <a:r>
              <a:rPr lang="ko-KR" altLang="en-US" dirty="0"/>
              <a:t>일 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235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312;p53">
            <a:extLst>
              <a:ext uri="{FF2B5EF4-FFF2-40B4-BE49-F238E27FC236}">
                <a16:creationId xmlns:a16="http://schemas.microsoft.com/office/drawing/2014/main" id="{D29960B6-6ADB-4C8D-BFCE-C42102076983}"/>
              </a:ext>
            </a:extLst>
          </p:cNvPr>
          <p:cNvSpPr txBox="1">
            <a:spLocks noGrp="1"/>
          </p:cNvSpPr>
          <p:nvPr/>
        </p:nvSpPr>
        <p:spPr>
          <a:xfrm>
            <a:off x="987408" y="672366"/>
            <a:ext cx="46968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dirty="0"/>
              <a:t>Loss </a:t>
            </a:r>
            <a:r>
              <a:rPr lang="ko-KR" altLang="en-US" dirty="0"/>
              <a:t>함수 그래프</a:t>
            </a:r>
            <a:endParaRPr dirty="0"/>
          </a:p>
        </p:txBody>
      </p:sp>
      <p:pic>
        <p:nvPicPr>
          <p:cNvPr id="26" name="table">
            <a:extLst>
              <a:ext uri="{FF2B5EF4-FFF2-40B4-BE49-F238E27FC236}">
                <a16:creationId xmlns:a16="http://schemas.microsoft.com/office/drawing/2014/main" id="{9E4FAE38-A2BF-4405-A11B-D3181725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49" y="1988940"/>
            <a:ext cx="9290217" cy="986445"/>
          </a:xfrm>
          <a:prstGeom prst="rect">
            <a:avLst/>
          </a:prstGeom>
        </p:spPr>
      </p:pic>
      <p:pic>
        <p:nvPicPr>
          <p:cNvPr id="29" name="Google Shape;314;p53" descr="Image">
            <a:extLst>
              <a:ext uri="{FF2B5EF4-FFF2-40B4-BE49-F238E27FC236}">
                <a16:creationId xmlns:a16="http://schemas.microsoft.com/office/drawing/2014/main" id="{7FE48ECD-BF09-4A07-96FF-EDCB3C5AB0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815" y="3306167"/>
            <a:ext cx="4567435" cy="318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5;p53" descr="Image">
            <a:extLst>
              <a:ext uri="{FF2B5EF4-FFF2-40B4-BE49-F238E27FC236}">
                <a16:creationId xmlns:a16="http://schemas.microsoft.com/office/drawing/2014/main" id="{06A9AA23-4DA7-47A9-877E-A6B4D95F8D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1423" y="753767"/>
            <a:ext cx="3720819" cy="105617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16;p53">
            <a:extLst>
              <a:ext uri="{FF2B5EF4-FFF2-40B4-BE49-F238E27FC236}">
                <a16:creationId xmlns:a16="http://schemas.microsoft.com/office/drawing/2014/main" id="{349570DB-8692-4C08-95C6-FDAFAAC1472E}"/>
              </a:ext>
            </a:extLst>
          </p:cNvPr>
          <p:cNvSpPr txBox="1"/>
          <p:nvPr/>
        </p:nvSpPr>
        <p:spPr>
          <a:xfrm>
            <a:off x="400619" y="4610436"/>
            <a:ext cx="667800" cy="44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</a:t>
            </a:r>
            <a:endParaRPr sz="1800"/>
          </a:p>
        </p:txBody>
      </p:sp>
      <p:sp>
        <p:nvSpPr>
          <p:cNvPr id="33" name="Google Shape;317;p53">
            <a:extLst>
              <a:ext uri="{FF2B5EF4-FFF2-40B4-BE49-F238E27FC236}">
                <a16:creationId xmlns:a16="http://schemas.microsoft.com/office/drawing/2014/main" id="{A9D6BE18-6DE2-4E73-A87F-C724951CE4F0}"/>
              </a:ext>
            </a:extLst>
          </p:cNvPr>
          <p:cNvSpPr txBox="1"/>
          <p:nvPr/>
        </p:nvSpPr>
        <p:spPr>
          <a:xfrm>
            <a:off x="3058169" y="6373636"/>
            <a:ext cx="667800" cy="2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</a:t>
            </a:r>
            <a:endParaRPr sz="18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A6F680-42AF-4DB4-92E6-ABEB57B60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983" y="3122869"/>
            <a:ext cx="6646781" cy="34217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5DBAC4-6C97-4794-8406-825A49D3B028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498B1B-9FD3-4460-84C5-87EB38C424E0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C938750-5099-408B-920A-9759D4A881D8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8702CA27-8C80-491E-8C22-4E1018734A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C7733BF-6C86-40FE-A942-E7C9178126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5BCFCDE-A1CE-4C5E-8E14-6B05AC17B02F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04EA0E-BA68-4FC6-ABE3-3C1CBB02C387}"/>
              </a:ext>
            </a:extLst>
          </p:cNvPr>
          <p:cNvSpPr txBox="1"/>
          <p:nvPr/>
        </p:nvSpPr>
        <p:spPr>
          <a:xfrm>
            <a:off x="3180080" y="10429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 </a:t>
            </a:r>
            <a:r>
              <a:rPr lang="ko-KR" altLang="en-US" dirty="0"/>
              <a:t>함수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975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312;p53">
            <a:extLst>
              <a:ext uri="{FF2B5EF4-FFF2-40B4-BE49-F238E27FC236}">
                <a16:creationId xmlns:a16="http://schemas.microsoft.com/office/drawing/2014/main" id="{D29960B6-6ADB-4C8D-BFCE-C42102076983}"/>
              </a:ext>
            </a:extLst>
          </p:cNvPr>
          <p:cNvSpPr txBox="1">
            <a:spLocks noGrp="1"/>
          </p:cNvSpPr>
          <p:nvPr/>
        </p:nvSpPr>
        <p:spPr>
          <a:xfrm>
            <a:off x="212708" y="624362"/>
            <a:ext cx="6162692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p:pic>
        <p:nvPicPr>
          <p:cNvPr id="27" name="Google Shape;207;p44" descr="Image">
            <a:extLst>
              <a:ext uri="{FF2B5EF4-FFF2-40B4-BE49-F238E27FC236}">
                <a16:creationId xmlns:a16="http://schemas.microsoft.com/office/drawing/2014/main" id="{40B0049C-FAF3-46C7-9E69-7BA2C524CC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895" y="1535881"/>
            <a:ext cx="10422556" cy="52226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08;p44">
            <a:extLst>
              <a:ext uri="{FF2B5EF4-FFF2-40B4-BE49-F238E27FC236}">
                <a16:creationId xmlns:a16="http://schemas.microsoft.com/office/drawing/2014/main" id="{775B2AFB-0B00-4E90-BCA8-0A7B989EFD02}"/>
              </a:ext>
            </a:extLst>
          </p:cNvPr>
          <p:cNvSpPr txBox="1"/>
          <p:nvPr/>
        </p:nvSpPr>
        <p:spPr>
          <a:xfrm>
            <a:off x="8408081" y="5416411"/>
            <a:ext cx="1235693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8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700" dirty="0"/>
          </a:p>
        </p:txBody>
      </p:sp>
      <p:sp>
        <p:nvSpPr>
          <p:cNvPr id="30" name="Google Shape;209;p44">
            <a:extLst>
              <a:ext uri="{FF2B5EF4-FFF2-40B4-BE49-F238E27FC236}">
                <a16:creationId xmlns:a16="http://schemas.microsoft.com/office/drawing/2014/main" id="{3625C4D2-2185-428E-8323-9EC203336268}"/>
              </a:ext>
            </a:extLst>
          </p:cNvPr>
          <p:cNvSpPr txBox="1"/>
          <p:nvPr/>
        </p:nvSpPr>
        <p:spPr>
          <a:xfrm>
            <a:off x="837895" y="1943700"/>
            <a:ext cx="639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 dirty="0"/>
          </a:p>
        </p:txBody>
      </p:sp>
      <p:pic>
        <p:nvPicPr>
          <p:cNvPr id="35" name="Google Shape;210;p44" descr="Image">
            <a:extLst>
              <a:ext uri="{FF2B5EF4-FFF2-40B4-BE49-F238E27FC236}">
                <a16:creationId xmlns:a16="http://schemas.microsoft.com/office/drawing/2014/main" id="{5EA4ABAA-9B28-4A50-A473-C4E854DDD3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2264" y="2178414"/>
            <a:ext cx="871841" cy="799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212;p44">
            <a:extLst>
              <a:ext uri="{FF2B5EF4-FFF2-40B4-BE49-F238E27FC236}">
                <a16:creationId xmlns:a16="http://schemas.microsoft.com/office/drawing/2014/main" id="{AE4F6744-A1A4-4C64-8D18-D577B8C656C2}"/>
              </a:ext>
            </a:extLst>
          </p:cNvPr>
          <p:cNvGrpSpPr/>
          <p:nvPr/>
        </p:nvGrpSpPr>
        <p:grpSpPr>
          <a:xfrm>
            <a:off x="8088307" y="3559124"/>
            <a:ext cx="3265798" cy="1430425"/>
            <a:chOff x="0" y="0"/>
            <a:chExt cx="6416298" cy="2279119"/>
          </a:xfrm>
        </p:grpSpPr>
        <p:pic>
          <p:nvPicPr>
            <p:cNvPr id="37" name="Google Shape;213;p44" descr="Image">
              <a:extLst>
                <a:ext uri="{FF2B5EF4-FFF2-40B4-BE49-F238E27FC236}">
                  <a16:creationId xmlns:a16="http://schemas.microsoft.com/office/drawing/2014/main" id="{2C6AAA32-6CE6-4D4A-A093-50A8F2F62A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7800" y="114300"/>
              <a:ext cx="6055167" cy="1823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214;p44" descr="Image">
              <a:extLst>
                <a:ext uri="{FF2B5EF4-FFF2-40B4-BE49-F238E27FC236}">
                  <a16:creationId xmlns:a16="http://schemas.microsoft.com/office/drawing/2014/main" id="{8E772084-4030-4F81-B037-8ABF8A5113D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6416298" cy="22791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0FF4E88-23B5-4A4E-901D-E4A9261DA2B7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12949D-C19F-4B0B-BFCD-7DFEECFEE207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3565B1C-0EEB-490E-803D-EC8F89689AB2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5945B3C-90A0-43AD-BBF5-767324C66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A7E2AC4-57EF-498B-9384-90DE3ECEF4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54DD15-9A29-4A4B-9A5C-5AEDDF0C4B9E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84D39C5-4492-472F-8A58-289C4D727AFB}"/>
              </a:ext>
            </a:extLst>
          </p:cNvPr>
          <p:cNvSpPr txBox="1"/>
          <p:nvPr/>
        </p:nvSpPr>
        <p:spPr>
          <a:xfrm>
            <a:off x="3180080" y="104294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descent </a:t>
            </a:r>
            <a:r>
              <a:rPr lang="ko-KR" altLang="en-US" dirty="0"/>
              <a:t>알고리즘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13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27593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1-2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딥러닝 개발 환경이란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?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3DACDC-B34C-4557-9B89-CA9133D98761}"/>
              </a:ext>
            </a:extLst>
          </p:cNvPr>
          <p:cNvSpPr txBox="1"/>
          <p:nvPr/>
        </p:nvSpPr>
        <p:spPr>
          <a:xfrm>
            <a:off x="95719" y="763404"/>
            <a:ext cx="52480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중요한 것 </a:t>
            </a:r>
            <a:r>
              <a:rPr lang="en-US" altLang="ko-KR" dirty="0"/>
              <a:t>CPU vs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</a:p>
          <a:p>
            <a:endParaRPr lang="en-US" altLang="ko-KR" dirty="0"/>
          </a:p>
          <a:p>
            <a:r>
              <a:rPr lang="en-US" altLang="ko-KR" dirty="0"/>
              <a:t>GPU</a:t>
            </a:r>
            <a:r>
              <a:rPr lang="ko-KR" altLang="en-US" dirty="0"/>
              <a:t>는 어떤 역할을 할까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https://www.youtube.com/watch?v=-P28LKWTzrI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7B735-55E8-4873-9A03-2C1649D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63324"/>
            <a:ext cx="6999316" cy="3880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F17568-AAFA-4A3D-AE9C-2E5871456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48"/>
          <a:stretch/>
        </p:blipFill>
        <p:spPr>
          <a:xfrm>
            <a:off x="7024255" y="930188"/>
            <a:ext cx="5034742" cy="26752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C3F9C3-E412-447D-98BD-3110C0506F97}"/>
              </a:ext>
            </a:extLst>
          </p:cNvPr>
          <p:cNvSpPr txBox="1"/>
          <p:nvPr/>
        </p:nvSpPr>
        <p:spPr>
          <a:xfrm>
            <a:off x="3334425" y="9274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그래픽 카드의 중요성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202425-4D1C-4DCF-9D25-239760C02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260" y="3980833"/>
            <a:ext cx="5300750" cy="25693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02BF77-0664-48D4-9B00-CB2528F95C5B}"/>
              </a:ext>
            </a:extLst>
          </p:cNvPr>
          <p:cNvSpPr txBox="1"/>
          <p:nvPr/>
        </p:nvSpPr>
        <p:spPr>
          <a:xfrm>
            <a:off x="0" y="6550218"/>
            <a:ext cx="203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참고</a:t>
            </a:r>
            <a:r>
              <a:rPr lang="en-US" altLang="ko-KR" sz="1400" dirty="0"/>
              <a:t>] cs231n</a:t>
            </a:r>
            <a:r>
              <a:rPr lang="ko-KR" altLang="en-US" sz="1400" dirty="0"/>
              <a:t> </a:t>
            </a:r>
            <a:r>
              <a:rPr lang="en-US" altLang="ko-KR" sz="1400" dirty="0"/>
              <a:t>Lecture8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2038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26;p46">
            <a:extLst>
              <a:ext uri="{FF2B5EF4-FFF2-40B4-BE49-F238E27FC236}">
                <a16:creationId xmlns:a16="http://schemas.microsoft.com/office/drawing/2014/main" id="{54FA0E77-6FC2-4DB6-95A8-07144432D8CF}"/>
              </a:ext>
            </a:extLst>
          </p:cNvPr>
          <p:cNvSpPr txBox="1">
            <a:spLocks/>
          </p:cNvSpPr>
          <p:nvPr/>
        </p:nvSpPr>
        <p:spPr>
          <a:xfrm>
            <a:off x="-127250" y="577921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0100" tIns="20100" rIns="20100" bIns="201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Gill Sans"/>
              <a:buNone/>
            </a:pPr>
            <a:r>
              <a:rPr lang="en-US" altLang="ko-KR" sz="3400" dirty="0">
                <a:solidFill>
                  <a:srgbClr val="000000"/>
                </a:solidFill>
                <a:latin typeface="Gill Sans"/>
                <a:sym typeface="Gill Sans"/>
              </a:rPr>
              <a:t>Loss </a:t>
            </a:r>
            <a:r>
              <a:rPr lang="ko-KR" altLang="en-US" sz="3400" dirty="0">
                <a:solidFill>
                  <a:srgbClr val="000000"/>
                </a:solidFill>
                <a:latin typeface="Gill Sans"/>
                <a:sym typeface="Gill Sans"/>
              </a:rPr>
              <a:t>함수를 </a:t>
            </a:r>
            <a:r>
              <a:rPr lang="en-US" altLang="ko-KR" sz="3400" dirty="0">
                <a:solidFill>
                  <a:srgbClr val="000000"/>
                </a:solidFill>
                <a:latin typeface="Gill Sans"/>
                <a:sym typeface="Gill Sans"/>
              </a:rPr>
              <a:t>w</a:t>
            </a:r>
            <a:r>
              <a:rPr lang="ko-KR" altLang="en-US" sz="3400" dirty="0">
                <a:solidFill>
                  <a:srgbClr val="000000"/>
                </a:solidFill>
                <a:latin typeface="Gill Sans"/>
                <a:sym typeface="Gill Sans"/>
              </a:rPr>
              <a:t>로 편 미분해야 한다</a:t>
            </a:r>
            <a:r>
              <a:rPr lang="en-US" altLang="ko-KR" sz="3400" dirty="0">
                <a:solidFill>
                  <a:srgbClr val="000000"/>
                </a:solidFill>
                <a:latin typeface="Gill Sans"/>
                <a:sym typeface="Gill Sans"/>
              </a:rPr>
              <a:t>.</a:t>
            </a:r>
            <a:endParaRPr lang="en-US" dirty="0"/>
          </a:p>
        </p:txBody>
      </p:sp>
      <p:pic>
        <p:nvPicPr>
          <p:cNvPr id="19" name="Google Shape;227;p46" descr="Image">
            <a:extLst>
              <a:ext uri="{FF2B5EF4-FFF2-40B4-BE49-F238E27FC236}">
                <a16:creationId xmlns:a16="http://schemas.microsoft.com/office/drawing/2014/main" id="{4E5E245A-2898-46D9-A507-E984C3EDA7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779" y="1774018"/>
            <a:ext cx="3941608" cy="3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28;p46" descr="Image">
            <a:extLst>
              <a:ext uri="{FF2B5EF4-FFF2-40B4-BE49-F238E27FC236}">
                <a16:creationId xmlns:a16="http://schemas.microsoft.com/office/drawing/2014/main" id="{CE2DFC79-0F4B-487F-A478-50D47BC150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670" y="3582215"/>
            <a:ext cx="1086101" cy="5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29;p46" descr="Image">
            <a:extLst>
              <a:ext uri="{FF2B5EF4-FFF2-40B4-BE49-F238E27FC236}">
                <a16:creationId xmlns:a16="http://schemas.microsoft.com/office/drawing/2014/main" id="{2485A787-F7C5-4869-89E4-12C2CBA922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015" y="2478140"/>
            <a:ext cx="1968943" cy="59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45;p48" descr="Image">
            <a:extLst>
              <a:ext uri="{FF2B5EF4-FFF2-40B4-BE49-F238E27FC236}">
                <a16:creationId xmlns:a16="http://schemas.microsoft.com/office/drawing/2014/main" id="{60B69CA1-6379-4D0D-8276-C525EDD3953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3500" y="1591871"/>
            <a:ext cx="6908800" cy="5166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DBF415-06BC-4C0E-9C64-2298B09A030D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74A5C76-5D35-47B7-B7A6-7F8CE2BCA495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729996D-8B28-492A-8FE6-4CC8DB3F1E6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BDBEA4D-DF6B-4C43-9E56-1A71E28AB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0E2B95E-EE8F-466E-9244-0AE889EE1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7E2D9D0-E5B0-44F0-9A2B-E43739689C83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45DC1AC-D43E-4EBA-A40D-60647A7597E0}"/>
              </a:ext>
            </a:extLst>
          </p:cNvPr>
          <p:cNvSpPr txBox="1"/>
          <p:nvPr/>
        </p:nvSpPr>
        <p:spPr>
          <a:xfrm>
            <a:off x="3180080" y="104294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descent </a:t>
            </a:r>
            <a:r>
              <a:rPr lang="ko-KR" altLang="en-US" dirty="0"/>
              <a:t>알고리즘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124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212708" y="624362"/>
            <a:ext cx="4613292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dirty="0"/>
              <a:t>Model</a:t>
            </a:r>
            <a:r>
              <a:rPr lang="ko-KR" altLang="en-US" dirty="0"/>
              <a:t> 학습 방법 설계</a:t>
            </a:r>
            <a:endParaRPr dirty="0"/>
          </a:p>
        </p:txBody>
      </p:sp>
      <p:pic>
        <p:nvPicPr>
          <p:cNvPr id="31" name="Google Shape;207;p44" descr="Image">
            <a:extLst>
              <a:ext uri="{FF2B5EF4-FFF2-40B4-BE49-F238E27FC236}">
                <a16:creationId xmlns:a16="http://schemas.microsoft.com/office/drawing/2014/main" id="{B4BB5B57-6BB4-4A71-968A-EC98E8523F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895" y="1535881"/>
            <a:ext cx="10422556" cy="522269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08;p44">
            <a:extLst>
              <a:ext uri="{FF2B5EF4-FFF2-40B4-BE49-F238E27FC236}">
                <a16:creationId xmlns:a16="http://schemas.microsoft.com/office/drawing/2014/main" id="{1D660598-AAF7-49EF-BA5F-65EF6403E8BF}"/>
              </a:ext>
            </a:extLst>
          </p:cNvPr>
          <p:cNvSpPr txBox="1"/>
          <p:nvPr/>
        </p:nvSpPr>
        <p:spPr>
          <a:xfrm>
            <a:off x="8408081" y="5416411"/>
            <a:ext cx="1235693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8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700" dirty="0"/>
          </a:p>
        </p:txBody>
      </p:sp>
      <p:sp>
        <p:nvSpPr>
          <p:cNvPr id="33" name="Google Shape;209;p44">
            <a:extLst>
              <a:ext uri="{FF2B5EF4-FFF2-40B4-BE49-F238E27FC236}">
                <a16:creationId xmlns:a16="http://schemas.microsoft.com/office/drawing/2014/main" id="{E17A8E21-CD0D-4FAF-974B-EA1D89CD45A6}"/>
              </a:ext>
            </a:extLst>
          </p:cNvPr>
          <p:cNvSpPr txBox="1"/>
          <p:nvPr/>
        </p:nvSpPr>
        <p:spPr>
          <a:xfrm>
            <a:off x="837895" y="1943700"/>
            <a:ext cx="639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 dirty="0"/>
          </a:p>
        </p:txBody>
      </p:sp>
      <p:pic>
        <p:nvPicPr>
          <p:cNvPr id="39" name="Google Shape;210;p44" descr="Image">
            <a:extLst>
              <a:ext uri="{FF2B5EF4-FFF2-40B4-BE49-F238E27FC236}">
                <a16:creationId xmlns:a16="http://schemas.microsoft.com/office/drawing/2014/main" id="{8183B573-86A3-4148-B160-C2D3285E09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2264" y="2178414"/>
            <a:ext cx="871841" cy="799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212;p44">
            <a:extLst>
              <a:ext uri="{FF2B5EF4-FFF2-40B4-BE49-F238E27FC236}">
                <a16:creationId xmlns:a16="http://schemas.microsoft.com/office/drawing/2014/main" id="{4FAC1931-FD3B-41B7-96EC-859E29DBE6C0}"/>
              </a:ext>
            </a:extLst>
          </p:cNvPr>
          <p:cNvGrpSpPr/>
          <p:nvPr/>
        </p:nvGrpSpPr>
        <p:grpSpPr>
          <a:xfrm>
            <a:off x="7684283" y="3162950"/>
            <a:ext cx="2683287" cy="1175284"/>
            <a:chOff x="0" y="0"/>
            <a:chExt cx="6416298" cy="2279119"/>
          </a:xfrm>
        </p:grpSpPr>
        <p:pic>
          <p:nvPicPr>
            <p:cNvPr id="41" name="Google Shape;213;p44" descr="Image">
              <a:extLst>
                <a:ext uri="{FF2B5EF4-FFF2-40B4-BE49-F238E27FC236}">
                  <a16:creationId xmlns:a16="http://schemas.microsoft.com/office/drawing/2014/main" id="{DD04635B-18D4-42F3-930A-90CF39824CD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7800" y="114300"/>
              <a:ext cx="6055167" cy="1823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214;p44" descr="Image">
              <a:extLst>
                <a:ext uri="{FF2B5EF4-FFF2-40B4-BE49-F238E27FC236}">
                  <a16:creationId xmlns:a16="http://schemas.microsoft.com/office/drawing/2014/main" id="{B66A809B-7729-4B7F-A39E-B763E83369F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6416298" cy="22791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" name="Google Shape;260;p49">
            <a:extLst>
              <a:ext uri="{FF2B5EF4-FFF2-40B4-BE49-F238E27FC236}">
                <a16:creationId xmlns:a16="http://schemas.microsoft.com/office/drawing/2014/main" id="{3E2F19DF-1281-4325-AB94-F5961C4972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5114" y="4397176"/>
            <a:ext cx="3535385" cy="53758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46783C-2720-4C71-90F6-B4462003D62C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5D5986-B1C0-4214-993A-A3B54C773116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E66A947-CC95-4E05-A0C4-CBC9C96AE4E3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4CC1299-FE3F-40F4-9709-4F9D46B730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1372A2A-D994-46DC-9F15-F6EFE0706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4B16406-92C6-498F-A32A-49099590EB87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E8831D-81C3-4304-BEEF-BC69CAD1FEC1}"/>
              </a:ext>
            </a:extLst>
          </p:cNvPr>
          <p:cNvSpPr txBox="1"/>
          <p:nvPr/>
        </p:nvSpPr>
        <p:spPr>
          <a:xfrm>
            <a:off x="3180080" y="104294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descent </a:t>
            </a:r>
            <a:r>
              <a:rPr lang="ko-KR" altLang="en-US" dirty="0"/>
              <a:t>알고리즘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13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212707" y="624362"/>
            <a:ext cx="1104774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dirty="0"/>
              <a:t>학습 방법을 세웠으니 구현해보자 </a:t>
            </a:r>
            <a:r>
              <a:rPr lang="en-US" altLang="ko-KR" sz="2400" dirty="0"/>
              <a:t>(</a:t>
            </a:r>
            <a:r>
              <a:rPr lang="ko-KR" altLang="en-US" sz="2400" dirty="0"/>
              <a:t>실습 </a:t>
            </a:r>
            <a:r>
              <a:rPr lang="en-US" altLang="ko-KR" sz="2400" dirty="0"/>
              <a:t>1</a:t>
            </a:r>
            <a:r>
              <a:rPr lang="ko-KR" altLang="en-US" sz="2400" dirty="0"/>
              <a:t>번 코드</a:t>
            </a:r>
            <a:r>
              <a:rPr lang="en-US" altLang="ko-KR" sz="2400" dirty="0"/>
              <a:t>)</a:t>
            </a:r>
            <a:endParaRPr dirty="0"/>
          </a:p>
        </p:txBody>
      </p:sp>
      <p:pic>
        <p:nvPicPr>
          <p:cNvPr id="31" name="Google Shape;207;p44" descr="Image">
            <a:extLst>
              <a:ext uri="{FF2B5EF4-FFF2-40B4-BE49-F238E27FC236}">
                <a16:creationId xmlns:a16="http://schemas.microsoft.com/office/drawing/2014/main" id="{B4BB5B57-6BB4-4A71-968A-EC98E8523F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895" y="1535881"/>
            <a:ext cx="10422556" cy="522269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08;p44">
            <a:extLst>
              <a:ext uri="{FF2B5EF4-FFF2-40B4-BE49-F238E27FC236}">
                <a16:creationId xmlns:a16="http://schemas.microsoft.com/office/drawing/2014/main" id="{1D660598-AAF7-49EF-BA5F-65EF6403E8BF}"/>
              </a:ext>
            </a:extLst>
          </p:cNvPr>
          <p:cNvSpPr txBox="1"/>
          <p:nvPr/>
        </p:nvSpPr>
        <p:spPr>
          <a:xfrm>
            <a:off x="8408081" y="5416411"/>
            <a:ext cx="1235693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8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700" dirty="0"/>
          </a:p>
        </p:txBody>
      </p:sp>
      <p:sp>
        <p:nvSpPr>
          <p:cNvPr id="33" name="Google Shape;209;p44">
            <a:extLst>
              <a:ext uri="{FF2B5EF4-FFF2-40B4-BE49-F238E27FC236}">
                <a16:creationId xmlns:a16="http://schemas.microsoft.com/office/drawing/2014/main" id="{E17A8E21-CD0D-4FAF-974B-EA1D89CD45A6}"/>
              </a:ext>
            </a:extLst>
          </p:cNvPr>
          <p:cNvSpPr txBox="1"/>
          <p:nvPr/>
        </p:nvSpPr>
        <p:spPr>
          <a:xfrm>
            <a:off x="837895" y="1943700"/>
            <a:ext cx="639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 dirty="0"/>
          </a:p>
        </p:txBody>
      </p:sp>
      <p:pic>
        <p:nvPicPr>
          <p:cNvPr id="39" name="Google Shape;210;p44" descr="Image">
            <a:extLst>
              <a:ext uri="{FF2B5EF4-FFF2-40B4-BE49-F238E27FC236}">
                <a16:creationId xmlns:a16="http://schemas.microsoft.com/office/drawing/2014/main" id="{8183B573-86A3-4148-B160-C2D3285E09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2264" y="2178414"/>
            <a:ext cx="871841" cy="799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212;p44">
            <a:extLst>
              <a:ext uri="{FF2B5EF4-FFF2-40B4-BE49-F238E27FC236}">
                <a16:creationId xmlns:a16="http://schemas.microsoft.com/office/drawing/2014/main" id="{4FAC1931-FD3B-41B7-96EC-859E29DBE6C0}"/>
              </a:ext>
            </a:extLst>
          </p:cNvPr>
          <p:cNvGrpSpPr/>
          <p:nvPr/>
        </p:nvGrpSpPr>
        <p:grpSpPr>
          <a:xfrm>
            <a:off x="7684283" y="3162950"/>
            <a:ext cx="2683287" cy="1175284"/>
            <a:chOff x="0" y="0"/>
            <a:chExt cx="6416298" cy="2279119"/>
          </a:xfrm>
        </p:grpSpPr>
        <p:pic>
          <p:nvPicPr>
            <p:cNvPr id="41" name="Google Shape;213;p44" descr="Image">
              <a:extLst>
                <a:ext uri="{FF2B5EF4-FFF2-40B4-BE49-F238E27FC236}">
                  <a16:creationId xmlns:a16="http://schemas.microsoft.com/office/drawing/2014/main" id="{DD04635B-18D4-42F3-930A-90CF39824CD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7800" y="114300"/>
              <a:ext cx="6055167" cy="1823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214;p44" descr="Image">
              <a:extLst>
                <a:ext uri="{FF2B5EF4-FFF2-40B4-BE49-F238E27FC236}">
                  <a16:creationId xmlns:a16="http://schemas.microsoft.com/office/drawing/2014/main" id="{B66A809B-7729-4B7F-A39E-B763E83369F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6416298" cy="22791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" name="Google Shape;260;p49">
            <a:extLst>
              <a:ext uri="{FF2B5EF4-FFF2-40B4-BE49-F238E27FC236}">
                <a16:creationId xmlns:a16="http://schemas.microsoft.com/office/drawing/2014/main" id="{3E2F19DF-1281-4325-AB94-F5961C4972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5114" y="4397176"/>
            <a:ext cx="3535385" cy="53758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C1BFF7-E804-432A-AB7E-37240356FFCF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1C07BDC-1A28-4812-8C96-1D3A7305603B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8921A0-83C0-4CAE-8677-3F301C5AFEEE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A23DF1B-37FD-40F7-B339-46B4A0B675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B29631A-BC4B-4420-93AF-B90993EA1C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9637ACB-70C4-4BBB-85F5-BAF40F9A0CDA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70E29CC-73E2-4E88-87C4-581E6DF67590}"/>
              </a:ext>
            </a:extLst>
          </p:cNvPr>
          <p:cNvSpPr txBox="1"/>
          <p:nvPr/>
        </p:nvSpPr>
        <p:spPr>
          <a:xfrm>
            <a:off x="3180080" y="104294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descent </a:t>
            </a:r>
            <a:r>
              <a:rPr lang="ko-KR" altLang="en-US" dirty="0"/>
              <a:t>알고리즘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088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64A9562-E9BD-42F0-9F90-4CE54C628EFA}"/>
              </a:ext>
            </a:extLst>
          </p:cNvPr>
          <p:cNvSpPr txBox="1"/>
          <p:nvPr/>
        </p:nvSpPr>
        <p:spPr>
          <a:xfrm>
            <a:off x="261451" y="701398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왜 이미지 정규화를 수행할까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7B8954-CCBC-4A0F-BCFF-B6D564D9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82" y="1194207"/>
            <a:ext cx="9660236" cy="545226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A584B3C-61DF-41AB-875A-7708E2FAD3AD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A5BD87D-F9C1-4EBF-B525-20E156170919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C35E4C7-78D0-4C4C-8A50-6FF16957BC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F933D565-8933-475D-B565-8A9876317F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3C56FDF-EA11-451D-BE86-29789C4A835F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162336-1A5D-4FA2-A47E-CCC8575B7DF1}"/>
              </a:ext>
            </a:extLst>
          </p:cNvPr>
          <p:cNvSpPr txBox="1"/>
          <p:nvPr/>
        </p:nvSpPr>
        <p:spPr>
          <a:xfrm>
            <a:off x="3180080" y="104294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정규화</a:t>
            </a:r>
            <a:r>
              <a:rPr lang="en-US" altLang="ko-KR" dirty="0"/>
              <a:t>! (</a:t>
            </a:r>
            <a:r>
              <a:rPr lang="ko-KR" altLang="en-US" dirty="0"/>
              <a:t>정규화의 중요성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126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212707" y="624362"/>
            <a:ext cx="1104774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dirty="0"/>
              <a:t>모델의 네트워크가 복잡하다면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B3A5D6-D0A2-4B48-BF17-274B5505B47C}"/>
              </a:ext>
            </a:extLst>
          </p:cNvPr>
          <p:cNvSpPr txBox="1"/>
          <p:nvPr/>
        </p:nvSpPr>
        <p:spPr>
          <a:xfrm>
            <a:off x="3202816" y="99422"/>
            <a:ext cx="60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딥러닝 모델의 학습 과정</a:t>
            </a:r>
            <a:r>
              <a:rPr lang="en-US" altLang="ko-KR" dirty="0"/>
              <a:t>(Back-Propagation)</a:t>
            </a:r>
            <a:endParaRPr lang="ko-KR" altLang="en-US" dirty="0"/>
          </a:p>
        </p:txBody>
      </p:sp>
      <p:grpSp>
        <p:nvGrpSpPr>
          <p:cNvPr id="17" name="Google Shape;173;p40">
            <a:extLst>
              <a:ext uri="{FF2B5EF4-FFF2-40B4-BE49-F238E27FC236}">
                <a16:creationId xmlns:a16="http://schemas.microsoft.com/office/drawing/2014/main" id="{FFEE32B4-B4B9-41D7-B639-38E5154425DD}"/>
              </a:ext>
            </a:extLst>
          </p:cNvPr>
          <p:cNvGrpSpPr/>
          <p:nvPr/>
        </p:nvGrpSpPr>
        <p:grpSpPr>
          <a:xfrm>
            <a:off x="489295" y="2237408"/>
            <a:ext cx="2216439" cy="476213"/>
            <a:chOff x="0" y="0"/>
            <a:chExt cx="5910503" cy="1269900"/>
          </a:xfrm>
        </p:grpSpPr>
        <p:sp>
          <p:nvSpPr>
            <p:cNvPr id="22" name="Google Shape;174;p40">
              <a:extLst>
                <a:ext uri="{FF2B5EF4-FFF2-40B4-BE49-F238E27FC236}">
                  <a16:creationId xmlns:a16="http://schemas.microsoft.com/office/drawing/2014/main" id="{2A8F4477-E9EC-4A08-B1A7-AD62963AF0BE}"/>
                </a:ext>
              </a:extLst>
            </p:cNvPr>
            <p:cNvSpPr/>
            <p:nvPr/>
          </p:nvSpPr>
          <p:spPr>
            <a:xfrm>
              <a:off x="1999927" y="0"/>
              <a:ext cx="2007000" cy="126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6775" tIns="26775" rIns="26775" bIns="267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</a:t>
              </a:r>
              <a:endParaRPr sz="500"/>
            </a:p>
          </p:txBody>
        </p:sp>
        <p:pic>
          <p:nvPicPr>
            <p:cNvPr id="23" name="Google Shape;175;p40" descr="Image">
              <a:extLst>
                <a:ext uri="{FF2B5EF4-FFF2-40B4-BE49-F238E27FC236}">
                  <a16:creationId xmlns:a16="http://schemas.microsoft.com/office/drawing/2014/main" id="{16C0628F-7DF7-4243-B5C2-AADF9F7E8DF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133981" y="59740"/>
              <a:ext cx="776522" cy="1150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76;p40" descr="Image">
              <a:extLst>
                <a:ext uri="{FF2B5EF4-FFF2-40B4-BE49-F238E27FC236}">
                  <a16:creationId xmlns:a16="http://schemas.microsoft.com/office/drawing/2014/main" id="{DF459C33-A0D4-41B4-B1CD-8C63377B40F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18680"/>
              <a:ext cx="832583" cy="8325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" name="Google Shape;177;p40">
              <a:extLst>
                <a:ext uri="{FF2B5EF4-FFF2-40B4-BE49-F238E27FC236}">
                  <a16:creationId xmlns:a16="http://schemas.microsoft.com/office/drawing/2014/main" id="{9D9C58B3-A32F-4443-9C07-6F1EE774C7BB}"/>
                </a:ext>
              </a:extLst>
            </p:cNvPr>
            <p:cNvCxnSpPr/>
            <p:nvPr/>
          </p:nvCxnSpPr>
          <p:spPr>
            <a:xfrm>
              <a:off x="727459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26" name="Google Shape;178;p40">
              <a:extLst>
                <a:ext uri="{FF2B5EF4-FFF2-40B4-BE49-F238E27FC236}">
                  <a16:creationId xmlns:a16="http://schemas.microsoft.com/office/drawing/2014/main" id="{423F9B3F-597A-4BD4-B02E-63097855784A}"/>
                </a:ext>
              </a:extLst>
            </p:cNvPr>
            <p:cNvCxnSpPr/>
            <p:nvPr/>
          </p:nvCxnSpPr>
          <p:spPr>
            <a:xfrm>
              <a:off x="4089131" y="635000"/>
              <a:ext cx="11025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</p:grpSp>
      <p:sp>
        <p:nvSpPr>
          <p:cNvPr id="18" name="Google Shape;179;p40">
            <a:extLst>
              <a:ext uri="{FF2B5EF4-FFF2-40B4-BE49-F238E27FC236}">
                <a16:creationId xmlns:a16="http://schemas.microsoft.com/office/drawing/2014/main" id="{0F5FB299-2824-4986-9725-16242AD00AF2}"/>
              </a:ext>
            </a:extLst>
          </p:cNvPr>
          <p:cNvSpPr txBox="1"/>
          <p:nvPr/>
        </p:nvSpPr>
        <p:spPr>
          <a:xfrm>
            <a:off x="489295" y="4786596"/>
            <a:ext cx="4870619" cy="132881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800" i="1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compute gradient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8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gradient(x, y):  </a:t>
            </a:r>
            <a:r>
              <a:rPr lang="en" sz="1800" i="1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d_loss/d_w</a:t>
            </a:r>
            <a:endParaRPr sz="1800" b="1" i="1" u="none" strike="noStrike" cap="none" dirty="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800" i="1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8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x * (x * w - y)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9" name="Google Shape;180;p40">
            <a:extLst>
              <a:ext uri="{FF2B5EF4-FFF2-40B4-BE49-F238E27FC236}">
                <a16:creationId xmlns:a16="http://schemas.microsoft.com/office/drawing/2014/main" id="{CAD94629-77A4-44FB-9972-811E3B7FAD57}"/>
              </a:ext>
            </a:extLst>
          </p:cNvPr>
          <p:cNvGrpSpPr/>
          <p:nvPr/>
        </p:nvGrpSpPr>
        <p:grpSpPr>
          <a:xfrm>
            <a:off x="469323" y="3626702"/>
            <a:ext cx="3371434" cy="679800"/>
            <a:chOff x="1684878" y="2487775"/>
            <a:chExt cx="3371434" cy="679800"/>
          </a:xfrm>
        </p:grpSpPr>
        <p:pic>
          <p:nvPicPr>
            <p:cNvPr id="20" name="Google Shape;181;p40" descr="Image">
              <a:extLst>
                <a:ext uri="{FF2B5EF4-FFF2-40B4-BE49-F238E27FC236}">
                  <a16:creationId xmlns:a16="http://schemas.microsoft.com/office/drawing/2014/main" id="{7CE1EFED-2571-45F8-8C93-ABB37AC9FE9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87616" y="2518354"/>
              <a:ext cx="968696" cy="528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82;p40">
              <a:extLst>
                <a:ext uri="{FF2B5EF4-FFF2-40B4-BE49-F238E27FC236}">
                  <a16:creationId xmlns:a16="http://schemas.microsoft.com/office/drawing/2014/main" id="{7DD33836-21A2-40E5-90D1-59011FC3BD1A}"/>
                </a:ext>
              </a:extLst>
            </p:cNvPr>
            <p:cNvSpPr txBox="1"/>
            <p:nvPr/>
          </p:nvSpPr>
          <p:spPr>
            <a:xfrm>
              <a:off x="1684878" y="2487775"/>
              <a:ext cx="2340272" cy="67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Gradient of </a:t>
              </a:r>
              <a:r>
                <a:rPr lang="en" sz="1800" b="1" dirty="0"/>
                <a:t>loss</a:t>
              </a:r>
              <a:r>
                <a:rPr lang="en" sz="1800" dirty="0"/>
                <a:t> with respect to </a:t>
              </a:r>
              <a:r>
                <a:rPr lang="en" sz="1800" b="1" i="1" dirty="0"/>
                <a:t>w</a:t>
              </a:r>
              <a:endParaRPr sz="1800" b="1" i="1" dirty="0"/>
            </a:p>
          </p:txBody>
        </p:sp>
      </p:grpSp>
      <p:pic>
        <p:nvPicPr>
          <p:cNvPr id="27" name="Google Shape;188;p41" descr="Image">
            <a:extLst>
              <a:ext uri="{FF2B5EF4-FFF2-40B4-BE49-F238E27FC236}">
                <a16:creationId xmlns:a16="http://schemas.microsoft.com/office/drawing/2014/main" id="{241F9749-857A-43FE-9F6F-E71F5E46F38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9710" y="1767680"/>
            <a:ext cx="5913984" cy="3322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89;p41">
            <a:extLst>
              <a:ext uri="{FF2B5EF4-FFF2-40B4-BE49-F238E27FC236}">
                <a16:creationId xmlns:a16="http://schemas.microsoft.com/office/drawing/2014/main" id="{FA42EC7A-37C5-4EC9-A2B2-04C533F01488}"/>
              </a:ext>
            </a:extLst>
          </p:cNvPr>
          <p:cNvGrpSpPr/>
          <p:nvPr/>
        </p:nvGrpSpPr>
        <p:grpSpPr>
          <a:xfrm>
            <a:off x="6832088" y="5422215"/>
            <a:ext cx="3683479" cy="1062806"/>
            <a:chOff x="2416850" y="2487775"/>
            <a:chExt cx="2639462" cy="679800"/>
          </a:xfrm>
        </p:grpSpPr>
        <p:pic>
          <p:nvPicPr>
            <p:cNvPr id="30" name="Google Shape;190;p41" descr="Image">
              <a:extLst>
                <a:ext uri="{FF2B5EF4-FFF2-40B4-BE49-F238E27FC236}">
                  <a16:creationId xmlns:a16="http://schemas.microsoft.com/office/drawing/2014/main" id="{A84D1566-7D52-4734-B387-4F17AA6607B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87616" y="2518354"/>
              <a:ext cx="968696" cy="528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191;p41">
              <a:extLst>
                <a:ext uri="{FF2B5EF4-FFF2-40B4-BE49-F238E27FC236}">
                  <a16:creationId xmlns:a16="http://schemas.microsoft.com/office/drawing/2014/main" id="{A2254E23-253C-4E1D-A4A6-0DE1B0247A70}"/>
                </a:ext>
              </a:extLst>
            </p:cNvPr>
            <p:cNvSpPr txBox="1"/>
            <p:nvPr/>
          </p:nvSpPr>
          <p:spPr>
            <a:xfrm>
              <a:off x="2416850" y="2487775"/>
              <a:ext cx="16083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Gradient of </a:t>
              </a:r>
              <a:r>
                <a:rPr lang="en" sz="2000" b="1" dirty="0"/>
                <a:t>loss</a:t>
              </a:r>
              <a:r>
                <a:rPr lang="en" sz="2000" dirty="0"/>
                <a:t> with respect to </a:t>
              </a:r>
              <a:r>
                <a:rPr lang="en" sz="2000" b="1" i="1" dirty="0"/>
                <a:t>w</a:t>
              </a:r>
              <a:endParaRPr sz="2000" b="1" i="1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051D2BA-82EB-44B1-96F7-DCAFE285143F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89BBF33-F284-4340-B5B2-B16829CAF660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645BA47-DF84-4315-A4F2-AC141CAD7FE4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06850CC-C9E2-4144-A774-003D4B3C79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EF0E01C-2765-4250-A482-B7EA181D2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C3E59F5-CC0A-4C3E-9E69-84D3214CDB0B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318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236770" y="767814"/>
            <a:ext cx="618809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dirty="0"/>
              <a:t>계산그래프와 </a:t>
            </a:r>
            <a:r>
              <a:rPr lang="en-US" altLang="ko-KR" dirty="0"/>
              <a:t>Chain Rule</a:t>
            </a:r>
            <a:r>
              <a:rPr lang="ko-KR" altLang="en-US" dirty="0"/>
              <a:t>을 사용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758618-7BD9-4769-92FC-94A08552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28" y="2576339"/>
            <a:ext cx="2769190" cy="29113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33248A-900A-4724-9A32-ED132596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87" y="1732341"/>
            <a:ext cx="8107885" cy="435784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A77259E-5437-4DCE-8EF2-0776807FD066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920AD-2743-455B-B4CB-5D535A0673A5}"/>
              </a:ext>
            </a:extLst>
          </p:cNvPr>
          <p:cNvSpPr txBox="1"/>
          <p:nvPr/>
        </p:nvSpPr>
        <p:spPr>
          <a:xfrm>
            <a:off x="3202816" y="99422"/>
            <a:ext cx="60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딥러닝 모델의 학습 과정</a:t>
            </a:r>
            <a:r>
              <a:rPr lang="en-US" altLang="ko-KR" dirty="0"/>
              <a:t>(Back-Propagation)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05BFCF-B9BD-4D3F-AF3C-6C097ED577B6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D7D9ECB-42FC-4C61-8C93-4179138C15B8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82C1F16A-3983-4078-818B-56F460CBA6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FE4CDC4-852A-4232-B5EB-468DB5AB14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F962166-C9BE-4C4B-86FE-45A46677DAD2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549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53240" y="384615"/>
            <a:ext cx="618809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dirty="0"/>
              <a:t>Chain Rule</a:t>
            </a:r>
            <a:endParaRPr dirty="0"/>
          </a:p>
        </p:txBody>
      </p:sp>
      <p:pic>
        <p:nvPicPr>
          <p:cNvPr id="11" name="Google Shape;213;p44" descr="Image">
            <a:extLst>
              <a:ext uri="{FF2B5EF4-FFF2-40B4-BE49-F238E27FC236}">
                <a16:creationId xmlns:a16="http://schemas.microsoft.com/office/drawing/2014/main" id="{CF089418-A401-465F-BB4C-CB747A5922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421" y="1405759"/>
            <a:ext cx="9687231" cy="506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B76E7F-54BD-4F16-989E-B8CA951DE42D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2D6F2-8F20-4566-B025-F718A1E4C74E}"/>
              </a:ext>
            </a:extLst>
          </p:cNvPr>
          <p:cNvSpPr txBox="1"/>
          <p:nvPr/>
        </p:nvSpPr>
        <p:spPr>
          <a:xfrm>
            <a:off x="3202816" y="99422"/>
            <a:ext cx="60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딥러닝 모델의 학습 과정</a:t>
            </a:r>
            <a:r>
              <a:rPr lang="en-US" altLang="ko-KR" dirty="0"/>
              <a:t>(Back-Propagation)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D4EA11-C2FC-466D-87B7-D089753C8B74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97E0EF9-59BF-4CE8-910C-9EEACFD0FA36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7B1DF7F-FF8F-4CD6-9BE2-F4DC76949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7721384-DA9B-497B-92A5-EA290D0817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4CE097C-2FE1-4571-BCF9-91CF1D2735B9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5043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53240" y="384615"/>
            <a:ext cx="618809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dirty="0"/>
              <a:t>Chain Rule</a:t>
            </a:r>
            <a:endParaRPr dirty="0"/>
          </a:p>
        </p:txBody>
      </p:sp>
      <p:pic>
        <p:nvPicPr>
          <p:cNvPr id="10" name="Google Shape;219;p45" descr="Image">
            <a:extLst>
              <a:ext uri="{FF2B5EF4-FFF2-40B4-BE49-F238E27FC236}">
                <a16:creationId xmlns:a16="http://schemas.microsoft.com/office/drawing/2014/main" id="{E71048E4-E398-44B4-9657-5F84094153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40" y="1225360"/>
            <a:ext cx="10276779" cy="537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019D95-A24A-4402-A866-8A26E8B2F75B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250D3-FBE3-46E5-B971-1E75FAB0582A}"/>
              </a:ext>
            </a:extLst>
          </p:cNvPr>
          <p:cNvSpPr txBox="1"/>
          <p:nvPr/>
        </p:nvSpPr>
        <p:spPr>
          <a:xfrm>
            <a:off x="3202816" y="99422"/>
            <a:ext cx="60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딥러닝 모델의 학습 과정</a:t>
            </a:r>
            <a:r>
              <a:rPr lang="en-US" altLang="ko-KR" dirty="0"/>
              <a:t>(Back-Propagation)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D8B3D9-5DE1-4CF7-BC8A-5E9EB66C546E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89B019-9D18-426B-9166-04A0D12EC3D1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76BEA441-C421-466F-8E4F-2D3B1A4E2F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925EDC5-E253-4F81-9384-989D9D194D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BD2FAD-A5E2-42CF-8BAB-A2A29056676E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2800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53240" y="384615"/>
            <a:ext cx="618809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altLang="ko-KR" dirty="0"/>
              <a:t>Chain Rule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CC6389-3644-4A5E-B95A-C04A1981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69" y="1034610"/>
            <a:ext cx="9686925" cy="5438775"/>
          </a:xfrm>
          <a:prstGeom prst="rect">
            <a:avLst/>
          </a:prstGeom>
        </p:spPr>
      </p:pic>
      <p:pic>
        <p:nvPicPr>
          <p:cNvPr id="12" name="Google Shape;274;p52" descr="Image">
            <a:extLst>
              <a:ext uri="{FF2B5EF4-FFF2-40B4-BE49-F238E27FC236}">
                <a16:creationId xmlns:a16="http://schemas.microsoft.com/office/drawing/2014/main" id="{371994F8-7BF4-4C0B-991F-1BC848A107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341"/>
          <a:stretch/>
        </p:blipFill>
        <p:spPr>
          <a:xfrm>
            <a:off x="7916777" y="3979679"/>
            <a:ext cx="2426595" cy="20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82;p52" descr="Image">
            <a:extLst>
              <a:ext uri="{FF2B5EF4-FFF2-40B4-BE49-F238E27FC236}">
                <a16:creationId xmlns:a16="http://schemas.microsoft.com/office/drawing/2014/main" id="{3D77BAAF-A7AE-4C79-BE9C-FF52C79685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8173" y="5405635"/>
            <a:ext cx="1993096" cy="65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83;p52">
            <a:extLst>
              <a:ext uri="{FF2B5EF4-FFF2-40B4-BE49-F238E27FC236}">
                <a16:creationId xmlns:a16="http://schemas.microsoft.com/office/drawing/2014/main" id="{A268873A-5CA3-459E-9830-09052167C4D3}"/>
              </a:ext>
            </a:extLst>
          </p:cNvPr>
          <p:cNvSpPr txBox="1"/>
          <p:nvPr/>
        </p:nvSpPr>
        <p:spPr>
          <a:xfrm>
            <a:off x="9288628" y="4280479"/>
            <a:ext cx="6393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3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</a:t>
            </a:r>
            <a:endParaRPr sz="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B5C7C-D724-40CF-BAB5-4104A88880F9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610FC4-1B05-488B-92DA-4E1DDBF00908}"/>
              </a:ext>
            </a:extLst>
          </p:cNvPr>
          <p:cNvSpPr txBox="1"/>
          <p:nvPr/>
        </p:nvSpPr>
        <p:spPr>
          <a:xfrm>
            <a:off x="3202816" y="99422"/>
            <a:ext cx="60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딥러닝 모델의 학습 과정</a:t>
            </a:r>
            <a:r>
              <a:rPr lang="en-US" altLang="ko-KR" dirty="0"/>
              <a:t>(Back-Propagation)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842DAA-65C4-4211-BDC9-C2D07BBB5FF2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EC06E51-6206-4733-93D4-7C531DFA32B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9C076A7-8B40-4129-8E67-152CCAD188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EF471D58-7B7B-44E8-B4C6-AD09504F7B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C91976-095C-488A-98CB-12F9C32DDD6C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195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dirty="0"/>
              <a:t>이전 모델의 계산그래프를 그려보자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CC59F-E075-44EB-A923-BBF8E6E6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1" y="1687645"/>
            <a:ext cx="9096375" cy="5172075"/>
          </a:xfrm>
          <a:prstGeom prst="rect">
            <a:avLst/>
          </a:prstGeom>
        </p:spPr>
      </p:pic>
      <p:pic>
        <p:nvPicPr>
          <p:cNvPr id="15" name="Google Shape;227;p46" descr="Image">
            <a:extLst>
              <a:ext uri="{FF2B5EF4-FFF2-40B4-BE49-F238E27FC236}">
                <a16:creationId xmlns:a16="http://schemas.microsoft.com/office/drawing/2014/main" id="{A331977F-9319-41B4-BC43-B0A75EC087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5194" y="3102908"/>
            <a:ext cx="3941608" cy="3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5DED27-841A-49A5-95B6-B26218095355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25911-C77E-4C2E-9BAB-03F503456245}"/>
              </a:ext>
            </a:extLst>
          </p:cNvPr>
          <p:cNvSpPr txBox="1"/>
          <p:nvPr/>
        </p:nvSpPr>
        <p:spPr>
          <a:xfrm>
            <a:off x="3202816" y="99422"/>
            <a:ext cx="60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딥러닝 모델의 학습 과정</a:t>
            </a:r>
            <a:r>
              <a:rPr lang="en-US" altLang="ko-KR" dirty="0"/>
              <a:t>(Back-Propagation)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3555C7-95DE-4DC2-9FBD-DCD9523E073B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862B866-FC67-4015-9CAD-9A57354E0BCE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FAD86E9-0711-430F-99AE-A7A3FFC19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7EB93AF-5D35-46A5-AC1B-DF94499816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EBDEB4-3470-4419-9176-01228934D99F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84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1" y="5"/>
            <a:ext cx="12188009" cy="577921"/>
            <a:chOff x="1" y="5"/>
            <a:chExt cx="12188009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97579" y="554815"/>
              <a:ext cx="9290431" cy="0"/>
              <a:chOff x="1072" y="548680"/>
              <a:chExt cx="9142929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1" y="5"/>
              <a:ext cx="3275936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1-2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딥러닝 개발 환경이란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?</a:t>
              </a:r>
              <a:endParaRPr lang="ko-KR" altLang="en-US" sz="1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BC3F9C3-E412-447D-98BD-3110C0506F97}"/>
              </a:ext>
            </a:extLst>
          </p:cNvPr>
          <p:cNvSpPr txBox="1"/>
          <p:nvPr/>
        </p:nvSpPr>
        <p:spPr>
          <a:xfrm>
            <a:off x="3334425" y="92744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그래픽 카드는 어떻게 사용할까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771218-ABA8-4D74-AEC4-64487CC0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835"/>
            <a:ext cx="8801100" cy="41148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AF6DA1-B332-482C-9922-2AB7478CFC9F}"/>
              </a:ext>
            </a:extLst>
          </p:cNvPr>
          <p:cNvSpPr/>
          <p:nvPr/>
        </p:nvSpPr>
        <p:spPr>
          <a:xfrm>
            <a:off x="5189075" y="2757783"/>
            <a:ext cx="900545" cy="302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C30AC-2447-48EA-B78C-875B67E44063}"/>
              </a:ext>
            </a:extLst>
          </p:cNvPr>
          <p:cNvSpPr txBox="1"/>
          <p:nvPr/>
        </p:nvSpPr>
        <p:spPr>
          <a:xfrm flipH="1">
            <a:off x="3200479" y="5820988"/>
            <a:ext cx="579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드라이버 설치와 </a:t>
            </a:r>
            <a:r>
              <a:rPr lang="en-US" altLang="ko-KR" dirty="0"/>
              <a:t>CUDA toolkit, cuDNN</a:t>
            </a:r>
            <a:r>
              <a:rPr lang="ko-KR" altLang="en-US" dirty="0"/>
              <a:t>이 필요</a:t>
            </a:r>
            <a:r>
              <a:rPr lang="en-US" altLang="ko-KR" dirty="0"/>
              <a:t>!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581EEA-C0D8-4EA6-8353-08DA4E3DF960}"/>
              </a:ext>
            </a:extLst>
          </p:cNvPr>
          <p:cNvGrpSpPr/>
          <p:nvPr/>
        </p:nvGrpSpPr>
        <p:grpSpPr>
          <a:xfrm>
            <a:off x="6870971" y="2022931"/>
            <a:ext cx="4906540" cy="3034313"/>
            <a:chOff x="7081327" y="1142500"/>
            <a:chExt cx="4906540" cy="3034313"/>
          </a:xfrm>
        </p:grpSpPr>
        <p:pic>
          <p:nvPicPr>
            <p:cNvPr id="19" name="Picture 2" descr="WEBDIR :: 리눅스 커널(kernel) 이해">
              <a:extLst>
                <a:ext uri="{FF2B5EF4-FFF2-40B4-BE49-F238E27FC236}">
                  <a16:creationId xmlns:a16="http://schemas.microsoft.com/office/drawing/2014/main" id="{0669A321-A197-4CCD-AA80-839F85A09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1327" y="1142500"/>
              <a:ext cx="3840903" cy="3034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더하기 기호 19">
              <a:extLst>
                <a:ext uri="{FF2B5EF4-FFF2-40B4-BE49-F238E27FC236}">
                  <a16:creationId xmlns:a16="http://schemas.microsoft.com/office/drawing/2014/main" id="{BF590F9E-E28F-4099-9818-42311724FA93}"/>
                </a:ext>
              </a:extLst>
            </p:cNvPr>
            <p:cNvSpPr/>
            <p:nvPr/>
          </p:nvSpPr>
          <p:spPr>
            <a:xfrm>
              <a:off x="10884179" y="3524593"/>
              <a:ext cx="282629" cy="282629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629A84-834D-42C4-BDBC-234E8B8DA757}"/>
                </a:ext>
              </a:extLst>
            </p:cNvPr>
            <p:cNvSpPr txBox="1"/>
            <p:nvPr/>
          </p:nvSpPr>
          <p:spPr>
            <a:xfrm>
              <a:off x="11166808" y="3435074"/>
              <a:ext cx="821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GPU</a:t>
              </a:r>
              <a:endParaRPr lang="ko-KR" altLang="en-US" sz="2400" b="1" dirty="0"/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C6B3B0A-916C-4BCB-844D-7BE090BFA6BC}"/>
              </a:ext>
            </a:extLst>
          </p:cNvPr>
          <p:cNvSpPr/>
          <p:nvPr/>
        </p:nvSpPr>
        <p:spPr>
          <a:xfrm rot="13173369">
            <a:off x="10240399" y="3995382"/>
            <a:ext cx="980902" cy="1968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CBE9BC-4415-40B1-ADA7-667D8C340CDD}"/>
              </a:ext>
            </a:extLst>
          </p:cNvPr>
          <p:cNvSpPr txBox="1"/>
          <p:nvPr/>
        </p:nvSpPr>
        <p:spPr>
          <a:xfrm flipH="1">
            <a:off x="10956452" y="3463517"/>
            <a:ext cx="124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그래픽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드라이버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B195692-5C53-4592-9F12-4D0094C44522}"/>
              </a:ext>
            </a:extLst>
          </p:cNvPr>
          <p:cNvSpPr/>
          <p:nvPr/>
        </p:nvSpPr>
        <p:spPr>
          <a:xfrm rot="16200000">
            <a:off x="9995092" y="2966895"/>
            <a:ext cx="589902" cy="1775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4767B1-3870-43E7-8B51-4370A60D5BEF}"/>
              </a:ext>
            </a:extLst>
          </p:cNvPr>
          <p:cNvSpPr txBox="1"/>
          <p:nvPr/>
        </p:nvSpPr>
        <p:spPr>
          <a:xfrm flipH="1">
            <a:off x="10711874" y="2389879"/>
            <a:ext cx="124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CUDA toolkit, cuDNN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4695F3-DBC5-41FB-BC5A-ADDA0711BA49}"/>
              </a:ext>
            </a:extLst>
          </p:cNvPr>
          <p:cNvSpPr txBox="1"/>
          <p:nvPr/>
        </p:nvSpPr>
        <p:spPr>
          <a:xfrm>
            <a:off x="0" y="6550218"/>
            <a:ext cx="203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참고</a:t>
            </a:r>
            <a:r>
              <a:rPr lang="en-US" altLang="ko-KR" sz="1400" dirty="0"/>
              <a:t>] cs231n</a:t>
            </a:r>
            <a:r>
              <a:rPr lang="ko-KR" altLang="en-US" sz="1400" dirty="0"/>
              <a:t> </a:t>
            </a:r>
            <a:r>
              <a:rPr lang="en-US" altLang="ko-KR" sz="1400" dirty="0"/>
              <a:t>Lecture8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17639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637951-E9BB-445F-857E-710F3BA2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51" y="852813"/>
            <a:ext cx="10156897" cy="578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82A780-AD14-41AE-8DB4-B0EE9C89BCBA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503F6-01CC-4A75-9AE5-EA46AF2ABCF8}"/>
              </a:ext>
            </a:extLst>
          </p:cNvPr>
          <p:cNvSpPr txBox="1"/>
          <p:nvPr/>
        </p:nvSpPr>
        <p:spPr>
          <a:xfrm>
            <a:off x="3202816" y="99422"/>
            <a:ext cx="60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딥러닝 모델의 학습 과정</a:t>
            </a:r>
            <a:r>
              <a:rPr lang="en-US" altLang="ko-KR" dirty="0"/>
              <a:t>(Back-Propagation)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01C2F4-06C4-46FC-B438-3009DDC8B170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67CD793-43DB-46CA-94D2-015F6898E1DB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8FC9E8AA-CE21-40D7-9833-467C5D4504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474EE3D-7BD7-474F-9895-DBCF656653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3A873A8-4150-49C4-B577-F379C2192506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89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10" name="Google Shape;447;p63">
            <a:extLst>
              <a:ext uri="{FF2B5EF4-FFF2-40B4-BE49-F238E27FC236}">
                <a16:creationId xmlns:a16="http://schemas.microsoft.com/office/drawing/2014/main" id="{866B8DF7-2DA1-48F1-BA96-7E5A52B9A718}"/>
              </a:ext>
            </a:extLst>
          </p:cNvPr>
          <p:cNvSpPr txBox="1">
            <a:spLocks noGrp="1"/>
          </p:cNvSpPr>
          <p:nvPr/>
        </p:nvSpPr>
        <p:spPr>
          <a:xfrm>
            <a:off x="1903344" y="1280108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Exercise: x = 2, y=4, w=1</a:t>
            </a:r>
            <a:endParaRPr dirty="0"/>
          </a:p>
        </p:txBody>
      </p:sp>
      <p:pic>
        <p:nvPicPr>
          <p:cNvPr id="11" name="Google Shape;448;p63" descr="Image">
            <a:extLst>
              <a:ext uri="{FF2B5EF4-FFF2-40B4-BE49-F238E27FC236}">
                <a16:creationId xmlns:a16="http://schemas.microsoft.com/office/drawing/2014/main" id="{07855ECD-3442-4E8B-83C6-E5DDD00E80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6328" y="2950712"/>
            <a:ext cx="8262328" cy="19441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49;p63">
            <a:extLst>
              <a:ext uri="{FF2B5EF4-FFF2-40B4-BE49-F238E27FC236}">
                <a16:creationId xmlns:a16="http://schemas.microsoft.com/office/drawing/2014/main" id="{9B762C10-C535-4E40-B885-CC3A3C7F77DF}"/>
              </a:ext>
            </a:extLst>
          </p:cNvPr>
          <p:cNvSpPr txBox="1"/>
          <p:nvPr/>
        </p:nvSpPr>
        <p:spPr>
          <a:xfrm>
            <a:off x="2502049" y="3358280"/>
            <a:ext cx="333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9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=2</a:t>
            </a:r>
            <a:endParaRPr sz="500"/>
          </a:p>
        </p:txBody>
      </p:sp>
      <p:sp>
        <p:nvSpPr>
          <p:cNvPr id="13" name="Google Shape;450;p63">
            <a:extLst>
              <a:ext uri="{FF2B5EF4-FFF2-40B4-BE49-F238E27FC236}">
                <a16:creationId xmlns:a16="http://schemas.microsoft.com/office/drawing/2014/main" id="{A433C8E4-B03A-4E3E-8D85-A8A3CD91209A}"/>
              </a:ext>
            </a:extLst>
          </p:cNvPr>
          <p:cNvSpPr txBox="1"/>
          <p:nvPr/>
        </p:nvSpPr>
        <p:spPr>
          <a:xfrm>
            <a:off x="2574188" y="4394667"/>
            <a:ext cx="333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9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=1</a:t>
            </a:r>
            <a:endParaRPr sz="500"/>
          </a:p>
        </p:txBody>
      </p:sp>
      <p:sp>
        <p:nvSpPr>
          <p:cNvPr id="14" name="Google Shape;451;p63">
            <a:extLst>
              <a:ext uri="{FF2B5EF4-FFF2-40B4-BE49-F238E27FC236}">
                <a16:creationId xmlns:a16="http://schemas.microsoft.com/office/drawing/2014/main" id="{304E3FA5-89F4-4235-84D2-FF4306B7A1BF}"/>
              </a:ext>
            </a:extLst>
          </p:cNvPr>
          <p:cNvSpPr txBox="1"/>
          <p:nvPr/>
        </p:nvSpPr>
        <p:spPr>
          <a:xfrm>
            <a:off x="4893513" y="3600618"/>
            <a:ext cx="333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9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=2</a:t>
            </a:r>
            <a:endParaRPr sz="500"/>
          </a:p>
        </p:txBody>
      </p:sp>
      <p:sp>
        <p:nvSpPr>
          <p:cNvPr id="15" name="Google Shape;452;p63">
            <a:extLst>
              <a:ext uri="{FF2B5EF4-FFF2-40B4-BE49-F238E27FC236}">
                <a16:creationId xmlns:a16="http://schemas.microsoft.com/office/drawing/2014/main" id="{77190475-EDDA-407D-87B8-3C3AEC0CEA48}"/>
              </a:ext>
            </a:extLst>
          </p:cNvPr>
          <p:cNvSpPr txBox="1"/>
          <p:nvPr/>
        </p:nvSpPr>
        <p:spPr>
          <a:xfrm>
            <a:off x="4893513" y="4394667"/>
            <a:ext cx="333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9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 sz="500"/>
          </a:p>
        </p:txBody>
      </p:sp>
      <p:sp>
        <p:nvSpPr>
          <p:cNvPr id="16" name="Google Shape;453;p63">
            <a:extLst>
              <a:ext uri="{FF2B5EF4-FFF2-40B4-BE49-F238E27FC236}">
                <a16:creationId xmlns:a16="http://schemas.microsoft.com/office/drawing/2014/main" id="{AA638150-2FE8-4B5B-B103-CBDBDB8B26F8}"/>
              </a:ext>
            </a:extLst>
          </p:cNvPr>
          <p:cNvSpPr txBox="1"/>
          <p:nvPr/>
        </p:nvSpPr>
        <p:spPr>
          <a:xfrm>
            <a:off x="7284984" y="3600624"/>
            <a:ext cx="6102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9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=-2</a:t>
            </a:r>
            <a:endParaRPr sz="500"/>
          </a:p>
        </p:txBody>
      </p:sp>
      <p:sp>
        <p:nvSpPr>
          <p:cNvPr id="17" name="Google Shape;454;p63">
            <a:extLst>
              <a:ext uri="{FF2B5EF4-FFF2-40B4-BE49-F238E27FC236}">
                <a16:creationId xmlns:a16="http://schemas.microsoft.com/office/drawing/2014/main" id="{29D258A8-9C4D-4108-8BD7-68F7B2E294B3}"/>
              </a:ext>
            </a:extLst>
          </p:cNvPr>
          <p:cNvSpPr txBox="1"/>
          <p:nvPr/>
        </p:nvSpPr>
        <p:spPr>
          <a:xfrm>
            <a:off x="9773358" y="3600618"/>
            <a:ext cx="333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9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 sz="500"/>
          </a:p>
        </p:txBody>
      </p:sp>
      <p:pic>
        <p:nvPicPr>
          <p:cNvPr id="18" name="Google Shape;455;p63" descr="Image">
            <a:extLst>
              <a:ext uri="{FF2B5EF4-FFF2-40B4-BE49-F238E27FC236}">
                <a16:creationId xmlns:a16="http://schemas.microsoft.com/office/drawing/2014/main" id="{6F863B7B-E154-4754-8F4E-78A85550AE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5191" y="4218635"/>
            <a:ext cx="633718" cy="366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56;p63" descr="Image">
            <a:extLst>
              <a:ext uri="{FF2B5EF4-FFF2-40B4-BE49-F238E27FC236}">
                <a16:creationId xmlns:a16="http://schemas.microsoft.com/office/drawing/2014/main" id="{75D7541C-CF98-41D7-BB9C-9DFD0F7EE6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7040" y="4301703"/>
            <a:ext cx="813512" cy="3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57;p63" descr="Image">
            <a:extLst>
              <a:ext uri="{FF2B5EF4-FFF2-40B4-BE49-F238E27FC236}">
                <a16:creationId xmlns:a16="http://schemas.microsoft.com/office/drawing/2014/main" id="{92657EE0-D625-48C1-9571-AF57AAB9E42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6823" y="4315991"/>
            <a:ext cx="666639" cy="36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58;p63" descr="Image">
            <a:extLst>
              <a:ext uri="{FF2B5EF4-FFF2-40B4-BE49-F238E27FC236}">
                <a16:creationId xmlns:a16="http://schemas.microsoft.com/office/drawing/2014/main" id="{A58BC343-7712-4FBD-A866-1AE2EF7538E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1661" y="5076370"/>
            <a:ext cx="814388" cy="50152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962AFF-A161-45BD-B5AF-C7E4A19AF48C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C1816-CA4D-4C4A-92A9-DCC849D5FE0A}"/>
              </a:ext>
            </a:extLst>
          </p:cNvPr>
          <p:cNvSpPr txBox="1"/>
          <p:nvPr/>
        </p:nvSpPr>
        <p:spPr>
          <a:xfrm>
            <a:off x="3202816" y="99422"/>
            <a:ext cx="60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딥러닝 모델의 학습 과정</a:t>
            </a:r>
            <a:r>
              <a:rPr lang="en-US" altLang="ko-KR" dirty="0"/>
              <a:t>(Back-Propagation)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9C04247-3424-4B63-B957-973B976BB400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64E079D-77DB-4EA2-B416-08B1F67F06D4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4C7C69C-C0B0-43E3-9BE2-CBDD0B653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1296CB35-2746-46A0-B500-747ADA31D1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A97A31-52C1-4AB6-AD32-E8B5A71F93B2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0446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121F44-6123-4A9C-A6E7-FB1CD231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569013"/>
            <a:ext cx="9115425" cy="4933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EAA18-9714-4357-985D-CA5894824E70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2" name="Google Shape;312;p53">
            <a:extLst>
              <a:ext uri="{FF2B5EF4-FFF2-40B4-BE49-F238E27FC236}">
                <a16:creationId xmlns:a16="http://schemas.microsoft.com/office/drawing/2014/main" id="{6E779A34-8F9D-475E-ACAB-EA37F3432DAA}"/>
              </a:ext>
            </a:extLst>
          </p:cNvPr>
          <p:cNvSpPr txBox="1">
            <a:spLocks noGrp="1"/>
          </p:cNvSpPr>
          <p:nvPr/>
        </p:nvSpPr>
        <p:spPr>
          <a:xfrm>
            <a:off x="212707" y="624362"/>
            <a:ext cx="1104774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800" dirty="0"/>
              <a:t>자동으로 기울기를 계산해 </a:t>
            </a:r>
            <a:r>
              <a:rPr lang="en-US" altLang="ko-KR" sz="2800" dirty="0"/>
              <a:t>Loss </a:t>
            </a:r>
            <a:r>
              <a:rPr lang="ko-KR" altLang="en-US" sz="2800" dirty="0"/>
              <a:t>를 줄이는 코드 실습 </a:t>
            </a:r>
            <a:r>
              <a:rPr lang="en-US" altLang="ko-KR" sz="1800" dirty="0"/>
              <a:t>(</a:t>
            </a:r>
            <a:r>
              <a:rPr lang="ko-KR" altLang="en-US" sz="1800" dirty="0"/>
              <a:t>실습 </a:t>
            </a:r>
            <a:r>
              <a:rPr lang="en-US" altLang="ko-KR" sz="1800" dirty="0"/>
              <a:t>2</a:t>
            </a:r>
            <a:r>
              <a:rPr lang="ko-KR" altLang="en-US" sz="1800" dirty="0"/>
              <a:t>번 코드</a:t>
            </a:r>
            <a:r>
              <a:rPr lang="en-US" altLang="ko-KR" sz="1800" dirty="0"/>
              <a:t>)</a:t>
            </a:r>
            <a:endParaRPr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BCEB8-1CC9-4ECD-A0B9-6B1A60AAE0CC}"/>
              </a:ext>
            </a:extLst>
          </p:cNvPr>
          <p:cNvSpPr txBox="1"/>
          <p:nvPr/>
        </p:nvSpPr>
        <p:spPr>
          <a:xfrm>
            <a:off x="3202816" y="99422"/>
            <a:ext cx="602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가장 간단한 딥러닝 모델의 학습 과정</a:t>
            </a:r>
            <a:r>
              <a:rPr lang="en-US" altLang="ko-KR" dirty="0"/>
              <a:t>(Back-Propagation)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A2354C-47BB-442C-83E0-5C17D1CABC48}"/>
              </a:ext>
            </a:extLst>
          </p:cNvPr>
          <p:cNvGrpSpPr/>
          <p:nvPr/>
        </p:nvGrpSpPr>
        <p:grpSpPr>
          <a:xfrm>
            <a:off x="0" y="0"/>
            <a:ext cx="12188014" cy="577921"/>
            <a:chOff x="1" y="5"/>
            <a:chExt cx="12188014" cy="57792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E1D778-B1EC-4D93-8CB9-04BA76845094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ABA27F6-F566-43E9-9E01-EA3A0511C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10AAFA36-55C0-4F1E-A1E9-42D1ABDEB5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07BB44F-ADC3-4561-924D-CB0AA0D4A2C0}"/>
                </a:ext>
              </a:extLst>
            </p:cNvPr>
            <p:cNvSpPr/>
            <p:nvPr/>
          </p:nvSpPr>
          <p:spPr>
            <a:xfrm>
              <a:off x="1" y="5"/>
              <a:ext cx="3180080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2.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머신 러닝 기초 스터디</a:t>
              </a:r>
              <a:endPara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함초롬바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734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23" name="Google Shape;312;p53">
            <a:extLst>
              <a:ext uri="{FF2B5EF4-FFF2-40B4-BE49-F238E27FC236}">
                <a16:creationId xmlns:a16="http://schemas.microsoft.com/office/drawing/2014/main" id="{9616A955-3B73-4A30-9C1A-E455F71D8ABE}"/>
              </a:ext>
            </a:extLst>
          </p:cNvPr>
          <p:cNvSpPr txBox="1">
            <a:spLocks noGrp="1"/>
          </p:cNvSpPr>
          <p:nvPr/>
        </p:nvSpPr>
        <p:spPr>
          <a:xfrm>
            <a:off x="141207" y="417849"/>
            <a:ext cx="1104774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400" b="1" dirty="0"/>
              <a:t>Logistic regression :</a:t>
            </a:r>
            <a:r>
              <a:rPr lang="ko-KR" altLang="en-US" sz="2400" b="1" dirty="0"/>
              <a:t> 이진분류문제를 예측하는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모델</a:t>
            </a:r>
            <a:endParaRPr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EAA18-9714-4357-985D-CA5894824E70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7AE26-9BEF-4EBB-AFB0-1CF23C386EC8}"/>
              </a:ext>
            </a:extLst>
          </p:cNvPr>
          <p:cNvSpPr txBox="1"/>
          <p:nvPr/>
        </p:nvSpPr>
        <p:spPr>
          <a:xfrm>
            <a:off x="3967910" y="99422"/>
            <a:ext cx="603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예측하려는 문제가 점수 예측이 아니라 </a:t>
            </a:r>
            <a:r>
              <a:rPr lang="en-US" altLang="ko-KR" dirty="0"/>
              <a:t>Pass/Fail </a:t>
            </a:r>
            <a:r>
              <a:rPr lang="ko-KR" altLang="en-US" dirty="0"/>
              <a:t>이라면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71EA49-E11C-47B6-9DB9-7B3DBFF87A88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6A857EE-5D0E-4263-BAAD-0777CF3799E3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0D1C79C-3BBA-437F-B2D4-6A4667C6B3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F3104F8A-AB9A-4614-9CB8-AB05F19325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F954CC-1107-48B5-A85F-382941C2D823}"/>
                </a:ext>
              </a:extLst>
            </p:cNvPr>
            <p:cNvSpPr/>
            <p:nvPr/>
          </p:nvSpPr>
          <p:spPr>
            <a:xfrm>
              <a:off x="0" y="5"/>
              <a:ext cx="387350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3.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vs Logistic regression</a:t>
              </a:r>
            </a:p>
          </p:txBody>
        </p:sp>
      </p:grpSp>
      <p:sp>
        <p:nvSpPr>
          <p:cNvPr id="18" name="Google Shape;185;p41">
            <a:extLst>
              <a:ext uri="{FF2B5EF4-FFF2-40B4-BE49-F238E27FC236}">
                <a16:creationId xmlns:a16="http://schemas.microsoft.com/office/drawing/2014/main" id="{5BB25CD0-4B93-46BB-B8CD-5D9D3E0B8C5E}"/>
              </a:ext>
            </a:extLst>
          </p:cNvPr>
          <p:cNvSpPr txBox="1">
            <a:spLocks/>
          </p:cNvSpPr>
          <p:nvPr/>
        </p:nvSpPr>
        <p:spPr>
          <a:xfrm>
            <a:off x="770405" y="786400"/>
            <a:ext cx="10832352" cy="313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0100" tIns="20100" rIns="20100" bIns="2010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17145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 </a:t>
            </a:r>
            <a:r>
              <a:rPr lang="ko-KR" alt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시간 동안 자격증 공부를 한다면</a:t>
            </a: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dirty="0">
                <a:solidFill>
                  <a:srgbClr val="0076B9"/>
                </a:solidFill>
                <a:latin typeface="Gill Sans"/>
                <a:ea typeface="Gill Sans"/>
                <a:cs typeface="Gill Sans"/>
                <a:sym typeface="Gill Sans"/>
              </a:rPr>
              <a:t>pass or fail</a:t>
            </a: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lang="en-US" dirty="0"/>
          </a:p>
          <a:p>
            <a:pPr marL="393700" indent="-171450" algn="l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 </a:t>
            </a:r>
            <a:r>
              <a:rPr lang="ko-KR" alt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점의 토익 점수로 영어졸업시험을 대신한다면</a:t>
            </a:r>
            <a:r>
              <a:rPr lang="en-US" altLang="ko-KR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en-US" dirty="0">
                <a:solidFill>
                  <a:srgbClr val="0076B9"/>
                </a:solidFill>
                <a:latin typeface="Gill Sans"/>
                <a:ea typeface="Gill Sans"/>
                <a:cs typeface="Gill Sans"/>
                <a:sym typeface="Gill Sans"/>
              </a:rPr>
              <a:t>admit or not</a:t>
            </a: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lang="en-US" dirty="0"/>
          </a:p>
          <a:p>
            <a:pPr marL="393700" indent="-171450" algn="l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코딩테스트</a:t>
            </a:r>
            <a:r>
              <a:rPr lang="en-US" altLang="ko-KR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면접 점수가 각각 </a:t>
            </a:r>
            <a:r>
              <a:rPr lang="en-US" altLang="ko-KR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N, S </a:t>
            </a:r>
            <a:r>
              <a:rPr lang="ko-KR" alt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점일 때 취업결과는</a:t>
            </a:r>
            <a:r>
              <a:rPr lang="en-US" altLang="ko-KR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,</a:t>
            </a:r>
            <a:r>
              <a:rPr lang="en-US" b="1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dirty="0">
                <a:solidFill>
                  <a:srgbClr val="0076B9"/>
                </a:solidFill>
                <a:latin typeface="Gill Sans"/>
                <a:sym typeface="Gill Sans"/>
              </a:rPr>
              <a:t>Success </a:t>
            </a:r>
            <a:r>
              <a:rPr lang="en-US" dirty="0">
                <a:solidFill>
                  <a:srgbClr val="0076B9"/>
                </a:solidFill>
                <a:latin typeface="Gill Sans"/>
                <a:ea typeface="Gill Sans"/>
                <a:cs typeface="Gill Sans"/>
                <a:sym typeface="Gill Sans"/>
              </a:rPr>
              <a:t>or fail</a:t>
            </a: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 lang="en-US" dirty="0"/>
          </a:p>
          <a:p>
            <a:pPr marL="393700" indent="-171450" algn="l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en-US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…</a:t>
            </a:r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5DD79B-806A-4F13-96D6-AAF342381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47" y="2840976"/>
            <a:ext cx="6805254" cy="4017024"/>
          </a:xfrm>
          <a:prstGeom prst="rect">
            <a:avLst/>
          </a:prstGeom>
        </p:spPr>
      </p:pic>
      <p:sp>
        <p:nvSpPr>
          <p:cNvPr id="20" name="Google Shape;176;p40">
            <a:extLst>
              <a:ext uri="{FF2B5EF4-FFF2-40B4-BE49-F238E27FC236}">
                <a16:creationId xmlns:a16="http://schemas.microsoft.com/office/drawing/2014/main" id="{009E19F1-4054-456C-B2CD-5BD6D1E914B2}"/>
              </a:ext>
            </a:extLst>
          </p:cNvPr>
          <p:cNvSpPr txBox="1"/>
          <p:nvPr/>
        </p:nvSpPr>
        <p:spPr>
          <a:xfrm>
            <a:off x="3967910" y="5398188"/>
            <a:ext cx="3050252" cy="56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 b="1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900" dirty="0"/>
          </a:p>
        </p:txBody>
      </p:sp>
      <p:sp>
        <p:nvSpPr>
          <p:cNvPr id="21" name="Google Shape;181;p40">
            <a:extLst>
              <a:ext uri="{FF2B5EF4-FFF2-40B4-BE49-F238E27FC236}">
                <a16:creationId xmlns:a16="http://schemas.microsoft.com/office/drawing/2014/main" id="{5C617A4A-8392-4E75-810F-B61F3428CB19}"/>
              </a:ext>
            </a:extLst>
          </p:cNvPr>
          <p:cNvSpPr txBox="1"/>
          <p:nvPr/>
        </p:nvSpPr>
        <p:spPr>
          <a:xfrm>
            <a:off x="4169163" y="6150811"/>
            <a:ext cx="2378040" cy="56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000" b="1" i="0" u="none" strike="noStrike" cap="none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900" b="1" dirty="0">
              <a:solidFill>
                <a:srgbClr val="4A86E8"/>
              </a:solidFill>
            </a:endParaRPr>
          </a:p>
        </p:txBody>
      </p:sp>
      <p:pic>
        <p:nvPicPr>
          <p:cNvPr id="22" name="Picture 6" descr="Image">
            <a:extLst>
              <a:ext uri="{FF2B5EF4-FFF2-40B4-BE49-F238E27FC236}">
                <a16:creationId xmlns:a16="http://schemas.microsoft.com/office/drawing/2014/main" id="{61297F93-0815-4C4F-A6B2-C45A752DB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33679" y="5405797"/>
            <a:ext cx="1202634" cy="55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C666E8-B58E-4746-92FD-BF34D68BDF3F}"/>
              </a:ext>
            </a:extLst>
          </p:cNvPr>
          <p:cNvSpPr txBox="1"/>
          <p:nvPr/>
        </p:nvSpPr>
        <p:spPr>
          <a:xfrm>
            <a:off x="6802246" y="5079849"/>
            <a:ext cx="3738108" cy="16787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Supervised learning</a:t>
            </a:r>
            <a:br>
              <a:rPr lang="en-US" altLang="ko-KR" sz="2800" dirty="0"/>
            </a:b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50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7AE26-9BEF-4EBB-AFB0-1CF23C386EC8}"/>
              </a:ext>
            </a:extLst>
          </p:cNvPr>
          <p:cNvSpPr txBox="1"/>
          <p:nvPr/>
        </p:nvSpPr>
        <p:spPr>
          <a:xfrm>
            <a:off x="3967480" y="104294"/>
            <a:ext cx="383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 regression</a:t>
            </a:r>
            <a:r>
              <a:rPr lang="ko-KR" altLang="en-US" dirty="0"/>
              <a:t>의 </a:t>
            </a:r>
            <a:r>
              <a:rPr lang="en-US" altLang="ko-KR" dirty="0"/>
              <a:t>Sigmoid</a:t>
            </a:r>
            <a:r>
              <a:rPr lang="ko-KR" altLang="en-US" dirty="0"/>
              <a:t> 함수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A857EE-5D0E-4263-BAAD-0777CF3799E3}"/>
              </a:ext>
            </a:extLst>
          </p:cNvPr>
          <p:cNvGrpSpPr/>
          <p:nvPr/>
        </p:nvGrpSpPr>
        <p:grpSpPr>
          <a:xfrm flipV="1">
            <a:off x="3024218" y="554810"/>
            <a:ext cx="9163796" cy="0"/>
            <a:chOff x="125702" y="548680"/>
            <a:chExt cx="9018299" cy="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0D1C79C-3BBA-437F-B2D4-6A4667C6B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798" y="548680"/>
              <a:ext cx="7060203" cy="0"/>
            </a:xfrm>
            <a:prstGeom prst="line">
              <a:avLst/>
            </a:prstGeom>
            <a:ln w="444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3104F8A-AB9A-4614-9CB8-AB05F1932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02" y="548680"/>
              <a:ext cx="3600439" cy="0"/>
            </a:xfrm>
            <a:prstGeom prst="line">
              <a:avLst/>
            </a:prstGeom>
            <a:ln w="444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3DDA43E-1DAB-4A6A-BD9B-BB1F45FF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68" y="590195"/>
            <a:ext cx="9927464" cy="36382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7A455D-D138-466D-97E8-02EC56EE2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68" y="4552950"/>
            <a:ext cx="10220325" cy="23050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AEAA18-9714-4357-985D-CA5894824E70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2A746-42A5-4AAC-87FE-54F7B8667523}"/>
              </a:ext>
            </a:extLst>
          </p:cNvPr>
          <p:cNvSpPr txBox="1"/>
          <p:nvPr/>
        </p:nvSpPr>
        <p:spPr>
          <a:xfrm>
            <a:off x="9299122" y="3169593"/>
            <a:ext cx="1972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1: 0.5</a:t>
            </a:r>
            <a:r>
              <a:rPr lang="ko-KR" altLang="en-US" sz="2000" b="1" dirty="0"/>
              <a:t>보다 크면</a:t>
            </a:r>
            <a:endParaRPr lang="en-US" altLang="ko-KR" sz="2000" b="1" dirty="0"/>
          </a:p>
          <a:p>
            <a:r>
              <a:rPr lang="en-US" altLang="ko-KR" sz="2000" b="1" dirty="0"/>
              <a:t>0: </a:t>
            </a:r>
            <a:r>
              <a:rPr lang="ko-KR" altLang="en-US" sz="2000" b="1" dirty="0"/>
              <a:t>다른 경우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E0EB2-B3B2-42A6-8587-5536B91FCDB8}"/>
              </a:ext>
            </a:extLst>
          </p:cNvPr>
          <p:cNvSpPr txBox="1"/>
          <p:nvPr/>
        </p:nvSpPr>
        <p:spPr>
          <a:xfrm>
            <a:off x="314177" y="184437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회귀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674152-99A8-49D0-B096-FE3EEAB7A351}"/>
              </a:ext>
            </a:extLst>
          </p:cNvPr>
          <p:cNvSpPr txBox="1"/>
          <p:nvPr/>
        </p:nvSpPr>
        <p:spPr>
          <a:xfrm>
            <a:off x="4942074" y="1843679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분류 모델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DBEA92-5643-494D-829E-DB413693F34A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601FE25-35C0-4426-8E99-0744D6DA1A5A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B43D67B-EA7A-44DD-B2B4-2BD93AF55E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34EB732-EBE6-4B8E-9242-B101A8061A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1BFDD7C-7E31-4706-A9B7-6F2BC2C04FFE}"/>
                </a:ext>
              </a:extLst>
            </p:cNvPr>
            <p:cNvSpPr/>
            <p:nvPr/>
          </p:nvSpPr>
          <p:spPr>
            <a:xfrm>
              <a:off x="0" y="5"/>
              <a:ext cx="387350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3.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vs 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583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7AE26-9BEF-4EBB-AFB0-1CF23C386EC8}"/>
              </a:ext>
            </a:extLst>
          </p:cNvPr>
          <p:cNvSpPr txBox="1"/>
          <p:nvPr/>
        </p:nvSpPr>
        <p:spPr>
          <a:xfrm>
            <a:off x="3916680" y="104294"/>
            <a:ext cx="510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 </a:t>
            </a:r>
            <a:r>
              <a:rPr lang="ko-KR" altLang="en-US" dirty="0"/>
              <a:t>문제는 </a:t>
            </a:r>
            <a:r>
              <a:rPr lang="en-US" altLang="ko-KR" dirty="0"/>
              <a:t>Cross Entropy Loss</a:t>
            </a:r>
            <a:r>
              <a:rPr lang="ko-KR" altLang="en-US" dirty="0"/>
              <a:t>가 사용된다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EAA18-9714-4357-985D-CA5894824E70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ED4187-71F8-4702-83C1-262ED613D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98" y="859303"/>
            <a:ext cx="9608004" cy="5752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F2A746-42A5-4AAC-87FE-54F7B8667523}"/>
              </a:ext>
            </a:extLst>
          </p:cNvPr>
          <p:cNvSpPr txBox="1"/>
          <p:nvPr/>
        </p:nvSpPr>
        <p:spPr>
          <a:xfrm>
            <a:off x="8600959" y="3075057"/>
            <a:ext cx="1972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1: 0.5</a:t>
            </a:r>
            <a:r>
              <a:rPr lang="ko-KR" altLang="en-US" sz="2000" b="1" dirty="0"/>
              <a:t>보다 크면</a:t>
            </a:r>
            <a:endParaRPr lang="en-US" altLang="ko-KR" sz="2000" b="1" dirty="0"/>
          </a:p>
          <a:p>
            <a:r>
              <a:rPr lang="en-US" altLang="ko-KR" sz="2000" b="1" dirty="0"/>
              <a:t>0: </a:t>
            </a:r>
            <a:r>
              <a:rPr lang="ko-KR" altLang="en-US" sz="2000" b="1" dirty="0"/>
              <a:t>다른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40F7A6-3F1C-42B8-9F81-5EA6764B8BC6}"/>
              </a:ext>
            </a:extLst>
          </p:cNvPr>
          <p:cNvSpPr txBox="1"/>
          <p:nvPr/>
        </p:nvSpPr>
        <p:spPr>
          <a:xfrm>
            <a:off x="289684" y="2068129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회귀 모델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32545-ACDB-4B4A-8C3A-5A781E98D07D}"/>
              </a:ext>
            </a:extLst>
          </p:cNvPr>
          <p:cNvSpPr txBox="1"/>
          <p:nvPr/>
        </p:nvSpPr>
        <p:spPr>
          <a:xfrm>
            <a:off x="4597705" y="2068129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분류 모델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FABF47-328F-48A3-A113-C610B010B143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5B29775-8286-4793-800D-6F1D9F6DA44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FC3A7064-3C0B-43D6-95B2-40A6AEA29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6443608-0401-4D75-B571-6CD7E7C59E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CD2949A-2582-491B-B366-EDC998C00138}"/>
                </a:ext>
              </a:extLst>
            </p:cNvPr>
            <p:cNvSpPr/>
            <p:nvPr/>
          </p:nvSpPr>
          <p:spPr>
            <a:xfrm>
              <a:off x="0" y="5"/>
              <a:ext cx="387350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3.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vs 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1094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8077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EAA18-9714-4357-985D-CA5894824E70}"/>
              </a:ext>
            </a:extLst>
          </p:cNvPr>
          <p:cNvSpPr txBox="1"/>
          <p:nvPr/>
        </p:nvSpPr>
        <p:spPr>
          <a:xfrm>
            <a:off x="9501673" y="6611780"/>
            <a:ext cx="2598113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Terry TaeWoong Um </a:t>
            </a:r>
            <a:r>
              <a:rPr lang="ko-KR" altLang="en-US" sz="1000" b="1" dirty="0"/>
              <a:t>유튜브 채널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E2DE27-047B-40A8-BA8C-D80E4A26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4" y="834615"/>
            <a:ext cx="9072936" cy="38868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06D2EA-18DF-426D-999C-545858BC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1" y="4772243"/>
            <a:ext cx="4621177" cy="18629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F9E4B0-6A76-42C5-975F-CE8410DC6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34" y="4772244"/>
            <a:ext cx="5275738" cy="3983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CA3D58-DF0C-4308-9BC8-DA182F7451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12"/>
          <a:stretch/>
        </p:blipFill>
        <p:spPr>
          <a:xfrm>
            <a:off x="5011628" y="5359951"/>
            <a:ext cx="7088158" cy="9414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4FA9243-BA7D-466A-8391-B22481A12EAD}"/>
              </a:ext>
            </a:extLst>
          </p:cNvPr>
          <p:cNvSpPr txBox="1"/>
          <p:nvPr/>
        </p:nvSpPr>
        <p:spPr>
          <a:xfrm>
            <a:off x="6126632" y="4327399"/>
            <a:ext cx="249395" cy="38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C0C0C0"/>
                </a:highlight>
              </a:rPr>
              <a:t>7</a:t>
            </a:r>
            <a:endParaRPr lang="ko-KR" altLang="en-US" dirty="0">
              <a:highlight>
                <a:srgbClr val="C0C0C0"/>
              </a:highlight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88D7E04-967E-4944-8EE3-C56985921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6866" y="1379881"/>
            <a:ext cx="3291148" cy="338771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5F1B4B7-C53E-4998-8063-7592B1995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234" y="4544392"/>
            <a:ext cx="1051742" cy="5193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0E572C6-3EEA-4548-913E-060F98F1A37B}"/>
              </a:ext>
            </a:extLst>
          </p:cNvPr>
          <p:cNvSpPr txBox="1"/>
          <p:nvPr/>
        </p:nvSpPr>
        <p:spPr>
          <a:xfrm>
            <a:off x="3916680" y="104294"/>
            <a:ext cx="510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 </a:t>
            </a:r>
            <a:r>
              <a:rPr lang="ko-KR" altLang="en-US" dirty="0"/>
              <a:t>문제는 </a:t>
            </a:r>
            <a:r>
              <a:rPr lang="en-US" altLang="ko-KR" dirty="0"/>
              <a:t>Cross Entropy Loss</a:t>
            </a:r>
            <a:r>
              <a:rPr lang="ko-KR" altLang="en-US" dirty="0"/>
              <a:t>가 사용된다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06F71A4-86C0-4F84-AC66-A286CD03F90D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10DB895-7273-41C4-88A7-13B851EE7B6B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E8559FD-ABF3-4004-ABB7-05DDA62D0C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AB606EE-0B55-499C-8B62-1DA919A29F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8B564D7-22F4-47C5-BDA3-0318CB6FAA9A}"/>
                </a:ext>
              </a:extLst>
            </p:cNvPr>
            <p:cNvSpPr/>
            <p:nvPr/>
          </p:nvSpPr>
          <p:spPr>
            <a:xfrm>
              <a:off x="0" y="5"/>
              <a:ext cx="387350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3.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vs 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6618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486D93-0953-48A3-9F87-792E7FCB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3" y="1171778"/>
            <a:ext cx="3832208" cy="1405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12F06F-0415-4E25-9B57-BB7E727E1CB8}"/>
              </a:ext>
            </a:extLst>
          </p:cNvPr>
          <p:cNvSpPr txBox="1"/>
          <p:nvPr/>
        </p:nvSpPr>
        <p:spPr>
          <a:xfrm>
            <a:off x="9501673" y="6611780"/>
            <a:ext cx="2598113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Terry TaeWoong Um </a:t>
            </a:r>
            <a:r>
              <a:rPr lang="ko-KR" altLang="en-US" sz="1000" b="1" dirty="0"/>
              <a:t>유튜브 채널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464A66-2D43-4C53-B1AA-222FE995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4" y="3254626"/>
            <a:ext cx="10083150" cy="3591259"/>
          </a:xfrm>
          <a:prstGeom prst="rect">
            <a:avLst/>
          </a:prstGeom>
        </p:spPr>
      </p:pic>
      <p:sp>
        <p:nvSpPr>
          <p:cNvPr id="28" name="Google Shape;312;p53">
            <a:extLst>
              <a:ext uri="{FF2B5EF4-FFF2-40B4-BE49-F238E27FC236}">
                <a16:creationId xmlns:a16="http://schemas.microsoft.com/office/drawing/2014/main" id="{6BDFFC97-DE59-4169-B12B-4302FCBFEDAE}"/>
              </a:ext>
            </a:extLst>
          </p:cNvPr>
          <p:cNvSpPr txBox="1">
            <a:spLocks noGrp="1"/>
          </p:cNvSpPr>
          <p:nvPr/>
        </p:nvSpPr>
        <p:spPr>
          <a:xfrm>
            <a:off x="308113" y="635995"/>
            <a:ext cx="11047743" cy="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dirty="0"/>
              <a:t>왜 크로스 엔트로피를 사용할까</a:t>
            </a:r>
            <a:r>
              <a:rPr lang="en-US" altLang="ko-KR" sz="2400" dirty="0"/>
              <a:t>?</a:t>
            </a:r>
            <a:endParaRPr sz="2400" dirty="0"/>
          </a:p>
        </p:txBody>
      </p:sp>
      <p:sp>
        <p:nvSpPr>
          <p:cNvPr id="30" name="Google Shape;312;p53">
            <a:extLst>
              <a:ext uri="{FF2B5EF4-FFF2-40B4-BE49-F238E27FC236}">
                <a16:creationId xmlns:a16="http://schemas.microsoft.com/office/drawing/2014/main" id="{53F15B8F-9D48-4BDB-97F4-45C7D339A02C}"/>
              </a:ext>
            </a:extLst>
          </p:cNvPr>
          <p:cNvSpPr txBox="1">
            <a:spLocks noGrp="1"/>
          </p:cNvSpPr>
          <p:nvPr/>
        </p:nvSpPr>
        <p:spPr>
          <a:xfrm>
            <a:off x="141207" y="2642611"/>
            <a:ext cx="11449431" cy="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dirty="0"/>
              <a:t>이유 </a:t>
            </a:r>
            <a:r>
              <a:rPr lang="en-US" altLang="ko-KR" sz="2400" dirty="0"/>
              <a:t>1. MSE</a:t>
            </a:r>
            <a:r>
              <a:rPr lang="ko-KR" altLang="en-US" sz="2400" dirty="0"/>
              <a:t>는 미분 값에 시그모이드 함수의 기울기가 들어간다</a:t>
            </a:r>
            <a:r>
              <a:rPr lang="en-US" altLang="ko-KR" sz="2400" dirty="0"/>
              <a:t>!  </a:t>
            </a:r>
            <a:r>
              <a:rPr lang="en-US" altLang="ko-KR" sz="1600" dirty="0"/>
              <a:t>(</a:t>
            </a:r>
            <a:r>
              <a:rPr lang="ko-KR" altLang="en-US" sz="1600" dirty="0"/>
              <a:t>가중치 업데이트 불가</a:t>
            </a:r>
            <a:r>
              <a:rPr lang="en-US" altLang="ko-KR" sz="1600" dirty="0"/>
              <a:t>!</a:t>
            </a:r>
            <a:r>
              <a:rPr lang="ko-KR" altLang="en-US" sz="1600" dirty="0"/>
              <a:t> </a:t>
            </a:r>
            <a:r>
              <a:rPr lang="en-US" altLang="ko-KR" sz="1600" dirty="0"/>
              <a:t>)</a:t>
            </a:r>
            <a:endParaRPr sz="2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A20996A-2EC6-415B-94A0-5B87B6E8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689" y="4701065"/>
            <a:ext cx="4208097" cy="19440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51FD40-E848-41A1-BCFB-8650D5D8A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312" y="5238131"/>
            <a:ext cx="3451653" cy="505310"/>
          </a:xfrm>
          <a:prstGeom prst="rect">
            <a:avLst/>
          </a:prstGeom>
        </p:spPr>
      </p:pic>
      <p:sp>
        <p:nvSpPr>
          <p:cNvPr id="35" name="Google Shape;312;p53">
            <a:extLst>
              <a:ext uri="{FF2B5EF4-FFF2-40B4-BE49-F238E27FC236}">
                <a16:creationId xmlns:a16="http://schemas.microsoft.com/office/drawing/2014/main" id="{ECC5F3C4-BB1C-4EA2-8711-68302E3F40A8}"/>
              </a:ext>
            </a:extLst>
          </p:cNvPr>
          <p:cNvSpPr txBox="1">
            <a:spLocks noGrp="1"/>
          </p:cNvSpPr>
          <p:nvPr/>
        </p:nvSpPr>
        <p:spPr>
          <a:xfrm>
            <a:off x="4220051" y="1253129"/>
            <a:ext cx="7830742" cy="108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dirty="0"/>
              <a:t>이유 </a:t>
            </a:r>
            <a:r>
              <a:rPr lang="en-US" altLang="ko-KR" sz="2400" dirty="0"/>
              <a:t>1. </a:t>
            </a:r>
            <a:r>
              <a:rPr lang="ko-KR" altLang="en-US" sz="2400" dirty="0"/>
              <a:t>미분 값이 확률의 오차를 그대로 반영한다</a:t>
            </a:r>
            <a:r>
              <a:rPr lang="en-US" altLang="ko-KR" sz="2400" dirty="0"/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dirty="0"/>
              <a:t>이유 </a:t>
            </a:r>
            <a:r>
              <a:rPr lang="en-US" altLang="ko-KR" sz="2400" dirty="0"/>
              <a:t>2. </a:t>
            </a:r>
            <a:r>
              <a:rPr lang="ko-KR" altLang="en-US" sz="2400" dirty="0"/>
              <a:t>컨벡스 함수 형태가 가중치 업데이트에 더 적합하다</a:t>
            </a:r>
            <a:r>
              <a:rPr lang="en-US" altLang="ko-KR" sz="2400" dirty="0"/>
              <a:t>.</a:t>
            </a:r>
            <a:endParaRPr sz="2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76025F-59C4-4FD5-B252-10E87D20EA1D}"/>
              </a:ext>
            </a:extLst>
          </p:cNvPr>
          <p:cNvSpPr/>
          <p:nvPr/>
        </p:nvSpPr>
        <p:spPr>
          <a:xfrm>
            <a:off x="4670854" y="5869459"/>
            <a:ext cx="2669060" cy="74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94B65E8-99CD-4F10-9F58-F52C6E7C022D}"/>
              </a:ext>
            </a:extLst>
          </p:cNvPr>
          <p:cNvSpPr/>
          <p:nvPr/>
        </p:nvSpPr>
        <p:spPr>
          <a:xfrm>
            <a:off x="6277231" y="4196797"/>
            <a:ext cx="2088755" cy="639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9ACE68-F05B-4CF1-A244-76BCC5CB3496}"/>
              </a:ext>
            </a:extLst>
          </p:cNvPr>
          <p:cNvSpPr txBox="1"/>
          <p:nvPr/>
        </p:nvSpPr>
        <p:spPr>
          <a:xfrm>
            <a:off x="3916680" y="104294"/>
            <a:ext cx="510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 </a:t>
            </a:r>
            <a:r>
              <a:rPr lang="ko-KR" altLang="en-US" dirty="0"/>
              <a:t>문제는 </a:t>
            </a:r>
            <a:r>
              <a:rPr lang="en-US" altLang="ko-KR" dirty="0"/>
              <a:t>Cross Entropy Loss</a:t>
            </a:r>
            <a:r>
              <a:rPr lang="ko-KR" altLang="en-US" dirty="0"/>
              <a:t>가 사용된다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390A33-D43F-4A77-A34C-8D4A12373B9E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E11DFB3-1D85-4FC2-96BC-5735C9DDBC52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4EF285C3-DB95-4E5A-B70D-C1A56FF70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6786BFD9-BA5E-4AF3-B953-02E54A88D0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B35EF96-9C4C-431D-AB95-0747A14B68BB}"/>
                </a:ext>
              </a:extLst>
            </p:cNvPr>
            <p:cNvSpPr/>
            <p:nvPr/>
          </p:nvSpPr>
          <p:spPr>
            <a:xfrm>
              <a:off x="0" y="5"/>
              <a:ext cx="387350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3.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vs 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12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30" name="Google Shape;312;p53">
            <a:extLst>
              <a:ext uri="{FF2B5EF4-FFF2-40B4-BE49-F238E27FC236}">
                <a16:creationId xmlns:a16="http://schemas.microsoft.com/office/drawing/2014/main" id="{53F15B8F-9D48-4BDB-97F4-45C7D339A02C}"/>
              </a:ext>
            </a:extLst>
          </p:cNvPr>
          <p:cNvSpPr txBox="1">
            <a:spLocks noGrp="1"/>
          </p:cNvSpPr>
          <p:nvPr/>
        </p:nvSpPr>
        <p:spPr>
          <a:xfrm>
            <a:off x="92214" y="592398"/>
            <a:ext cx="11449431" cy="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dirty="0"/>
              <a:t>이유 </a:t>
            </a:r>
            <a:r>
              <a:rPr lang="en-US" altLang="ko-KR" sz="2400" dirty="0"/>
              <a:t>2. </a:t>
            </a:r>
            <a:r>
              <a:rPr lang="ko-KR" altLang="en-US" sz="2400" dirty="0"/>
              <a:t>컨벡스 함수 형태가 가중치 업데이트에 더 적합하다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356E71-DA43-4DD8-82EA-72BB833C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83" y="1147874"/>
            <a:ext cx="10047034" cy="566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AC1E7-B38E-4F92-9985-ADC0C1727EC7}"/>
              </a:ext>
            </a:extLst>
          </p:cNvPr>
          <p:cNvSpPr txBox="1"/>
          <p:nvPr/>
        </p:nvSpPr>
        <p:spPr>
          <a:xfrm>
            <a:off x="4611498" y="4166696"/>
            <a:ext cx="2323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Cross entropy </a:t>
            </a:r>
            <a:r>
              <a:rPr lang="ko-KR" altLang="en-US" sz="1600" b="1" dirty="0">
                <a:solidFill>
                  <a:schemeClr val="bg1"/>
                </a:solidFill>
              </a:rPr>
              <a:t>함수는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0~1</a:t>
            </a:r>
            <a:r>
              <a:rPr lang="ko-KR" altLang="en-US" sz="1600" b="1" dirty="0">
                <a:solidFill>
                  <a:schemeClr val="bg1"/>
                </a:solidFill>
              </a:rPr>
              <a:t>사이에 기울기 값의 분포가 더 다양하다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* </a:t>
            </a:r>
            <a:r>
              <a:rPr lang="ko-KR" altLang="en-US" sz="1600" b="1" dirty="0">
                <a:solidFill>
                  <a:schemeClr val="bg1"/>
                </a:solidFill>
              </a:rPr>
              <a:t>분류문제는 확률에 대한 개념이므로 학습에 이런 형태가 매우 적합하다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9A87D8-0433-493E-A08F-9EAA8A1CCED9}"/>
              </a:ext>
            </a:extLst>
          </p:cNvPr>
          <p:cNvSpPr txBox="1"/>
          <p:nvPr/>
        </p:nvSpPr>
        <p:spPr>
          <a:xfrm>
            <a:off x="3916680" y="104294"/>
            <a:ext cx="510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 </a:t>
            </a:r>
            <a:r>
              <a:rPr lang="ko-KR" altLang="en-US" dirty="0"/>
              <a:t>문제는 </a:t>
            </a:r>
            <a:r>
              <a:rPr lang="en-US" altLang="ko-KR" dirty="0"/>
              <a:t>Cross Entropy Loss</a:t>
            </a:r>
            <a:r>
              <a:rPr lang="ko-KR" altLang="en-US" dirty="0"/>
              <a:t>가 사용된다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92E366-4A50-4CC9-946F-8354C3040EBF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BDF2969-182D-4A67-8990-27DF164539C1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E811C5F-7A26-43CB-A974-D65A57FC51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70D2A8E-F85B-43D2-BFBC-BEC9C34F7F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C44549-768C-4F67-96F9-11FC0AB7B734}"/>
                </a:ext>
              </a:extLst>
            </p:cNvPr>
            <p:cNvSpPr/>
            <p:nvPr/>
          </p:nvSpPr>
          <p:spPr>
            <a:xfrm>
              <a:off x="0" y="5"/>
              <a:ext cx="387350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3.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vs 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2949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AC1E7-B38E-4F92-9985-ADC0C1727EC7}"/>
              </a:ext>
            </a:extLst>
          </p:cNvPr>
          <p:cNvSpPr txBox="1"/>
          <p:nvPr/>
        </p:nvSpPr>
        <p:spPr>
          <a:xfrm>
            <a:off x="4611498" y="4166696"/>
            <a:ext cx="2323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Cross entropy </a:t>
            </a:r>
            <a:r>
              <a:rPr lang="ko-KR" altLang="en-US" sz="1600" b="1" dirty="0">
                <a:solidFill>
                  <a:schemeClr val="bg1"/>
                </a:solidFill>
              </a:rPr>
              <a:t>함수는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0~1</a:t>
            </a:r>
            <a:r>
              <a:rPr lang="ko-KR" altLang="en-US" sz="1600" b="1" dirty="0">
                <a:solidFill>
                  <a:schemeClr val="bg1"/>
                </a:solidFill>
              </a:rPr>
              <a:t>사이에 기울기 값의 분포가 더 다양하다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* </a:t>
            </a:r>
            <a:r>
              <a:rPr lang="ko-KR" altLang="en-US" sz="1600" b="1" dirty="0">
                <a:solidFill>
                  <a:schemeClr val="bg1"/>
                </a:solidFill>
              </a:rPr>
              <a:t>분류문제는 확률에 대한 개념이므로 학습에 이런 형태가 매우 적합하다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B99464-D96F-46C1-8C41-EB0C2D2AF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44" y="828062"/>
            <a:ext cx="10590512" cy="59256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8533D7-1896-45A0-95BA-1CE02DA5D838}"/>
              </a:ext>
            </a:extLst>
          </p:cNvPr>
          <p:cNvSpPr/>
          <p:nvPr/>
        </p:nvSpPr>
        <p:spPr>
          <a:xfrm>
            <a:off x="7554756" y="3509507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-0.2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9E629B-36D5-4BA6-8A35-40D3018ED5CC}"/>
              </a:ext>
            </a:extLst>
          </p:cNvPr>
          <p:cNvSpPr/>
          <p:nvPr/>
        </p:nvSpPr>
        <p:spPr>
          <a:xfrm>
            <a:off x="7554756" y="3917722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-0.4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22B96E-85FC-46A8-85E2-82200213B703}"/>
              </a:ext>
            </a:extLst>
          </p:cNvPr>
          <p:cNvSpPr/>
          <p:nvPr/>
        </p:nvSpPr>
        <p:spPr>
          <a:xfrm>
            <a:off x="7554756" y="4325937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-0.6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F029F-B1B6-478D-B887-B91C8A29EDA5}"/>
              </a:ext>
            </a:extLst>
          </p:cNvPr>
          <p:cNvSpPr/>
          <p:nvPr/>
        </p:nvSpPr>
        <p:spPr>
          <a:xfrm>
            <a:off x="7554756" y="4783854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-0.8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059D6D-D17F-45AA-A769-00A1A90FC237}"/>
              </a:ext>
            </a:extLst>
          </p:cNvPr>
          <p:cNvSpPr/>
          <p:nvPr/>
        </p:nvSpPr>
        <p:spPr>
          <a:xfrm>
            <a:off x="7554756" y="5149438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-1.0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2EBAF7-619B-4CE1-BDE2-9F05CEF0AA68}"/>
              </a:ext>
            </a:extLst>
          </p:cNvPr>
          <p:cNvSpPr/>
          <p:nvPr/>
        </p:nvSpPr>
        <p:spPr>
          <a:xfrm>
            <a:off x="7554756" y="5585988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-1.2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98310A-36B4-4F74-8C35-7103BBAF6592}"/>
              </a:ext>
            </a:extLst>
          </p:cNvPr>
          <p:cNvSpPr/>
          <p:nvPr/>
        </p:nvSpPr>
        <p:spPr>
          <a:xfrm>
            <a:off x="8164817" y="2991767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0.2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30692E-6E03-4899-804E-3077016AD3A9}"/>
              </a:ext>
            </a:extLst>
          </p:cNvPr>
          <p:cNvSpPr/>
          <p:nvPr/>
        </p:nvSpPr>
        <p:spPr>
          <a:xfrm>
            <a:off x="8600959" y="2991767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0.4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B0C33B-0959-4D23-9BCA-4ADCB20C5893}"/>
              </a:ext>
            </a:extLst>
          </p:cNvPr>
          <p:cNvSpPr/>
          <p:nvPr/>
        </p:nvSpPr>
        <p:spPr>
          <a:xfrm>
            <a:off x="9008925" y="2991767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0.6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CF9915-CE4D-4DD5-9DBB-5FA7C987B713}"/>
              </a:ext>
            </a:extLst>
          </p:cNvPr>
          <p:cNvSpPr/>
          <p:nvPr/>
        </p:nvSpPr>
        <p:spPr>
          <a:xfrm>
            <a:off x="9411265" y="2991767"/>
            <a:ext cx="40234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ysClr val="windowText" lastClr="000000"/>
                </a:solidFill>
              </a:rPr>
              <a:t>0.8</a:t>
            </a:r>
            <a:endParaRPr lang="ko-KR" altLang="en-US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B64D20-1D17-466C-B03A-693415B1F2BA}"/>
              </a:ext>
            </a:extLst>
          </p:cNvPr>
          <p:cNvSpPr txBox="1"/>
          <p:nvPr/>
        </p:nvSpPr>
        <p:spPr>
          <a:xfrm>
            <a:off x="3916680" y="104294"/>
            <a:ext cx="510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 </a:t>
            </a:r>
            <a:r>
              <a:rPr lang="ko-KR" altLang="en-US" dirty="0"/>
              <a:t>문제는 </a:t>
            </a:r>
            <a:r>
              <a:rPr lang="en-US" altLang="ko-KR" dirty="0"/>
              <a:t>Cross Entropy Loss</a:t>
            </a:r>
            <a:r>
              <a:rPr lang="ko-KR" altLang="en-US" dirty="0"/>
              <a:t>가 사용된다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E56344A-2E64-4DF1-9A8D-FF3E53B193AE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282C5BA-5B45-483B-B357-EBF8A6809580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58F71CDA-5381-46B7-9960-96328FA8C8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ECF5BB4-AF8D-43EA-A723-E31C34653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BC1B3B5-9CE7-4DE1-9E32-19186EC21DB1}"/>
                </a:ext>
              </a:extLst>
            </p:cNvPr>
            <p:cNvSpPr/>
            <p:nvPr/>
          </p:nvSpPr>
          <p:spPr>
            <a:xfrm>
              <a:off x="0" y="5"/>
              <a:ext cx="387350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3.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vs 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60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97C376-FCCF-4496-A4BD-441F99471436}"/>
              </a:ext>
            </a:extLst>
          </p:cNvPr>
          <p:cNvGrpSpPr/>
          <p:nvPr/>
        </p:nvGrpSpPr>
        <p:grpSpPr>
          <a:xfrm>
            <a:off x="0" y="5"/>
            <a:ext cx="12188010" cy="577921"/>
            <a:chOff x="0" y="5"/>
            <a:chExt cx="12188010" cy="5779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E642F2-0959-4F04-8F9B-F871B1E7EE30}"/>
                </a:ext>
              </a:extLst>
            </p:cNvPr>
            <p:cNvGrpSpPr/>
            <p:nvPr/>
          </p:nvGrpSpPr>
          <p:grpSpPr>
            <a:xfrm flipV="1">
              <a:off x="2865772" y="554815"/>
              <a:ext cx="9322238" cy="0"/>
              <a:chOff x="-30231" y="548680"/>
              <a:chExt cx="9174232" cy="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B6B536D-537A-4BE7-8691-03DB0003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82" y="548680"/>
                <a:ext cx="8713019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5E24172-4D2F-49DF-9FEB-1DE316238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0231" y="548680"/>
                <a:ext cx="169061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EAE5B1-2F5C-40C8-8CC1-876836253F24}"/>
                </a:ext>
              </a:extLst>
            </p:cNvPr>
            <p:cNvSpPr/>
            <p:nvPr/>
          </p:nvSpPr>
          <p:spPr>
            <a:xfrm>
              <a:off x="0" y="5"/>
              <a:ext cx="2897579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ea typeface="나눔스퀘어" panose="020B0600000101010101" pitchFamily="50" charset="-127"/>
                  <a:cs typeface="함초롬바탕" pitchFamily="18" charset="-127"/>
                </a:rPr>
                <a:t>1-3 </a:t>
              </a:r>
              <a:r>
                <a:rPr lang="ko-KR" altLang="en-US" sz="2000" b="1" dirty="0">
                  <a:ea typeface="나눔스퀘어" panose="020B0600000101010101" pitchFamily="50" charset="-127"/>
                  <a:cs typeface="함초롬바탕" pitchFamily="18" charset="-127"/>
                </a:rPr>
                <a:t>딥러닝 프레임워크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9A8CF7-3344-4CAE-98C2-77539367DCC1}"/>
              </a:ext>
            </a:extLst>
          </p:cNvPr>
          <p:cNvSpPr txBox="1"/>
          <p:nvPr/>
        </p:nvSpPr>
        <p:spPr>
          <a:xfrm>
            <a:off x="3068417" y="85534"/>
            <a:ext cx="299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PyTorch</a:t>
            </a:r>
            <a:r>
              <a:rPr lang="ko-KR" altLang="en-US" dirty="0"/>
              <a:t> 딥러닝 프레임워크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82A681-58E2-46D3-A82E-D17108FD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94" y="2898149"/>
            <a:ext cx="5883855" cy="3690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0BA396-4D2D-43EA-BCD7-F171711A3868}"/>
              </a:ext>
            </a:extLst>
          </p:cNvPr>
          <p:cNvSpPr txBox="1"/>
          <p:nvPr/>
        </p:nvSpPr>
        <p:spPr>
          <a:xfrm flipH="1">
            <a:off x="198335" y="654765"/>
            <a:ext cx="8283075" cy="1943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딥러닝 프레임워크란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딥러닝 모델 개발을 위해서 고안된 프로그래밍 언어 및 환경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대표적으로 </a:t>
            </a:r>
            <a:r>
              <a:rPr lang="en-US" altLang="ko-KR" dirty="0"/>
              <a:t>TensorFlow(</a:t>
            </a:r>
            <a:r>
              <a:rPr lang="ko-KR" altLang="en-US" dirty="0"/>
              <a:t>구글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PyTorch(</a:t>
            </a:r>
            <a:r>
              <a:rPr lang="ko-KR" altLang="en-US" dirty="0"/>
              <a:t>페이스북</a:t>
            </a:r>
            <a:r>
              <a:rPr lang="en-US" altLang="ko-KR" dirty="0"/>
              <a:t>)</a:t>
            </a:r>
            <a:r>
              <a:rPr lang="ko-KR" altLang="en-US" dirty="0"/>
              <a:t>가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최근 연구 분야에서는 </a:t>
            </a:r>
            <a:r>
              <a:rPr lang="en-US" altLang="ko-KR" dirty="0"/>
              <a:t>PyTorch</a:t>
            </a:r>
            <a:r>
              <a:rPr lang="ko-KR" altLang="en-US" dirty="0"/>
              <a:t>가 주로 쓰임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9829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AC1E7-B38E-4F92-9985-ADC0C1727EC7}"/>
              </a:ext>
            </a:extLst>
          </p:cNvPr>
          <p:cNvSpPr txBox="1"/>
          <p:nvPr/>
        </p:nvSpPr>
        <p:spPr>
          <a:xfrm>
            <a:off x="4611498" y="4166696"/>
            <a:ext cx="2323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Cross entropy </a:t>
            </a:r>
            <a:r>
              <a:rPr lang="ko-KR" altLang="en-US" sz="1600" b="1" dirty="0">
                <a:solidFill>
                  <a:schemeClr val="bg1"/>
                </a:solidFill>
              </a:rPr>
              <a:t>함수는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0~1</a:t>
            </a:r>
            <a:r>
              <a:rPr lang="ko-KR" altLang="en-US" sz="1600" b="1" dirty="0">
                <a:solidFill>
                  <a:schemeClr val="bg1"/>
                </a:solidFill>
              </a:rPr>
              <a:t>사이에 기울기 값의 분포가 더 다양하다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* </a:t>
            </a:r>
            <a:r>
              <a:rPr lang="ko-KR" altLang="en-US" sz="1600" b="1" dirty="0">
                <a:solidFill>
                  <a:schemeClr val="bg1"/>
                </a:solidFill>
              </a:rPr>
              <a:t>분류문제는 확률에 대한 개념이므로 학습에 이런 형태가 매우 적합하다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769D0-1CC2-4F51-B55C-4F8CEAA7A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07" y="577920"/>
            <a:ext cx="10655257" cy="61984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3916680" y="104294"/>
            <a:ext cx="465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Logistic regression </a:t>
            </a:r>
            <a:r>
              <a:rPr lang="ko-KR" altLang="en-US" dirty="0"/>
              <a:t>실습 코드 </a:t>
            </a:r>
            <a:r>
              <a:rPr lang="en-US" altLang="ko-KR" dirty="0"/>
              <a:t>3</a:t>
            </a:r>
            <a:r>
              <a:rPr lang="ko-KR" altLang="en-US" dirty="0"/>
              <a:t>번 확인하기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387350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3.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 vs 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8272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3916680" y="10429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실습 코드 </a:t>
            </a:r>
            <a:r>
              <a:rPr lang="en-US" altLang="ko-KR" dirty="0"/>
              <a:t>4</a:t>
            </a:r>
            <a:r>
              <a:rPr lang="ko-KR" altLang="en-US" dirty="0"/>
              <a:t>번 확인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387350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4. MNIST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예제 실습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F93A0D-14A2-4D91-98FC-CF40B08EFBA9}"/>
              </a:ext>
            </a:extLst>
          </p:cNvPr>
          <p:cNvSpPr txBox="1"/>
          <p:nvPr/>
        </p:nvSpPr>
        <p:spPr>
          <a:xfrm>
            <a:off x="228259" y="6342164"/>
            <a:ext cx="784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데이터셋</a:t>
            </a:r>
            <a:r>
              <a:rPr lang="en-US" altLang="ko-KR" dirty="0"/>
              <a:t>: 0~9</a:t>
            </a:r>
            <a:r>
              <a:rPr lang="ko-KR" altLang="en-US" dirty="0"/>
              <a:t>까지 </a:t>
            </a:r>
            <a:r>
              <a:rPr lang="en-US" altLang="ko-KR" dirty="0"/>
              <a:t>10</a:t>
            </a:r>
            <a:r>
              <a:rPr lang="ko-KR" altLang="en-US" dirty="0"/>
              <a:t>개의 숫자 이미지의 클래스를 예측해야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312;p53">
            <a:extLst>
              <a:ext uri="{FF2B5EF4-FFF2-40B4-BE49-F238E27FC236}">
                <a16:creationId xmlns:a16="http://schemas.microsoft.com/office/drawing/2014/main" id="{013FAE98-AD0A-414E-984E-8CF99F9230E6}"/>
              </a:ext>
            </a:extLst>
          </p:cNvPr>
          <p:cNvSpPr txBox="1">
            <a:spLocks noGrp="1"/>
          </p:cNvSpPr>
          <p:nvPr/>
        </p:nvSpPr>
        <p:spPr>
          <a:xfrm>
            <a:off x="141207" y="851772"/>
            <a:ext cx="11449431" cy="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dirty="0"/>
              <a:t>대표적인 로지스틱 회귀 문제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실습 코드 </a:t>
            </a:r>
            <a:r>
              <a:rPr lang="en-US" altLang="ko-KR" sz="1600" dirty="0"/>
              <a:t>4</a:t>
            </a:r>
            <a:r>
              <a:rPr lang="ko-KR" altLang="en-US" sz="1600" dirty="0"/>
              <a:t>번</a:t>
            </a:r>
            <a:r>
              <a:rPr lang="en-US" altLang="ko-KR" sz="1600" dirty="0"/>
              <a:t>)</a:t>
            </a:r>
            <a:endParaRPr sz="2400" dirty="0"/>
          </a:p>
        </p:txBody>
      </p:sp>
      <p:pic>
        <p:nvPicPr>
          <p:cNvPr id="1028" name="Picture 4" descr="Pytorch]MNIST DNN부터 CNN까지 | Code Brewer">
            <a:extLst>
              <a:ext uri="{FF2B5EF4-FFF2-40B4-BE49-F238E27FC236}">
                <a16:creationId xmlns:a16="http://schemas.microsoft.com/office/drawing/2014/main" id="{9E0DA0F3-31EC-4B7D-AFFD-8FD68293B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9" y="1696664"/>
            <a:ext cx="6107082" cy="455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5. 소프트맥스 회귀로 MNIST 데이터 분류하기 - PyTorch로 시작하는 딥 러닝 입문">
            <a:extLst>
              <a:ext uri="{FF2B5EF4-FFF2-40B4-BE49-F238E27FC236}">
                <a16:creationId xmlns:a16="http://schemas.microsoft.com/office/drawing/2014/main" id="{B4BB0510-B419-4672-A947-80D42884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163" y="1885376"/>
            <a:ext cx="3546475" cy="36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862C19-6C42-41F8-B331-784934E0566B}"/>
              </a:ext>
            </a:extLst>
          </p:cNvPr>
          <p:cNvSpPr txBox="1"/>
          <p:nvPr/>
        </p:nvSpPr>
        <p:spPr>
          <a:xfrm>
            <a:off x="8680342" y="5636896"/>
            <a:ext cx="26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Tensor size = (1, 28, 28)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56465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5779038" y="104294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행렬곱 연산이 반복되면 생기는 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573807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함수의 역할과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SOFTMAX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C21F076-5997-47FB-A1FC-35414647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8" y="1956552"/>
            <a:ext cx="6804848" cy="38787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16CB5-96C6-48C9-A266-3F36A23F92A2}"/>
              </a:ext>
            </a:extLst>
          </p:cNvPr>
          <p:cNvSpPr txBox="1"/>
          <p:nvPr/>
        </p:nvSpPr>
        <p:spPr>
          <a:xfrm>
            <a:off x="7524925" y="6622556"/>
            <a:ext cx="4658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3Blue1Brown </a:t>
            </a:r>
            <a:r>
              <a:rPr lang="ko-KR" altLang="en-US" sz="1000" b="1" dirty="0"/>
              <a:t>유튜브 채널 </a:t>
            </a:r>
            <a:r>
              <a:rPr lang="en-US" altLang="ko-KR" sz="1000" b="1" dirty="0"/>
              <a:t>Linear transformations and matrices </a:t>
            </a:r>
            <a:r>
              <a:rPr lang="ko-KR" altLang="en-US" sz="1000" b="1" dirty="0"/>
              <a:t>영상</a:t>
            </a:r>
          </a:p>
        </p:txBody>
      </p:sp>
      <p:sp>
        <p:nvSpPr>
          <p:cNvPr id="26" name="Google Shape;312;p53">
            <a:extLst>
              <a:ext uri="{FF2B5EF4-FFF2-40B4-BE49-F238E27FC236}">
                <a16:creationId xmlns:a16="http://schemas.microsoft.com/office/drawing/2014/main" id="{A4A8B81C-2312-4A82-B07E-F7B0CCD53C45}"/>
              </a:ext>
            </a:extLst>
          </p:cNvPr>
          <p:cNvSpPr txBox="1">
            <a:spLocks noGrp="1"/>
          </p:cNvSpPr>
          <p:nvPr/>
        </p:nvSpPr>
        <p:spPr>
          <a:xfrm>
            <a:off x="160632" y="701788"/>
            <a:ext cx="11449431" cy="57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400" dirty="0"/>
              <a:t>활성화 함수는 딥러닝 네트워크에서 비선형 변환을 담당한다</a:t>
            </a:r>
            <a:r>
              <a:rPr lang="en-US" altLang="ko-KR" sz="2400" dirty="0"/>
              <a:t>.</a:t>
            </a:r>
            <a:endParaRPr sz="1600" dirty="0"/>
          </a:p>
        </p:txBody>
      </p:sp>
      <p:pic>
        <p:nvPicPr>
          <p:cNvPr id="1032" name="Picture 8" descr="Support Vector Machine - All you Need to Know About SVM">
            <a:extLst>
              <a:ext uri="{FF2B5EF4-FFF2-40B4-BE49-F238E27FC236}">
                <a16:creationId xmlns:a16="http://schemas.microsoft.com/office/drawing/2014/main" id="{3DEAAE40-DCBF-4D11-8E66-EC46C916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83" y="2847430"/>
            <a:ext cx="4969317" cy="236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03F7A3-CBD3-4527-887B-18F1C777788A}"/>
              </a:ext>
            </a:extLst>
          </p:cNvPr>
          <p:cNvSpPr txBox="1"/>
          <p:nvPr/>
        </p:nvSpPr>
        <p:spPr>
          <a:xfrm>
            <a:off x="7020326" y="5376868"/>
            <a:ext cx="51716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https://www.mygreatlearning.com/blog/introduction-to-support-vector-machine/</a:t>
            </a:r>
          </a:p>
        </p:txBody>
      </p:sp>
    </p:spTree>
    <p:extLst>
      <p:ext uri="{BB962C8B-B14F-4D97-AF65-F5344CB8AC3E}">
        <p14:creationId xmlns:p14="http://schemas.microsoft.com/office/powerpoint/2010/main" val="23230300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5779038" y="104294"/>
            <a:ext cx="497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Batch</a:t>
            </a:r>
            <a:r>
              <a:rPr lang="ko-KR" altLang="en-US" dirty="0"/>
              <a:t>와 </a:t>
            </a:r>
            <a:r>
              <a:rPr lang="en-US" altLang="ko-KR" dirty="0"/>
              <a:t>Batch</a:t>
            </a:r>
            <a:r>
              <a:rPr lang="ko-KR" altLang="en-US" dirty="0"/>
              <a:t>를 사용한 가중치 업데이트 방법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573807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함수의 역할과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SOFTMAX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E37237-9225-4CBD-85F5-AAAD70DD54A3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sp>
        <p:nvSpPr>
          <p:cNvPr id="15" name="Google Shape;185;p42">
            <a:extLst>
              <a:ext uri="{FF2B5EF4-FFF2-40B4-BE49-F238E27FC236}">
                <a16:creationId xmlns:a16="http://schemas.microsoft.com/office/drawing/2014/main" id="{53F8095F-CBB0-4BEB-9B5D-BB211AD73A5E}"/>
              </a:ext>
            </a:extLst>
          </p:cNvPr>
          <p:cNvSpPr txBox="1">
            <a:spLocks/>
          </p:cNvSpPr>
          <p:nvPr/>
        </p:nvSpPr>
        <p:spPr>
          <a:xfrm>
            <a:off x="1638588" y="1085274"/>
            <a:ext cx="8280900" cy="9645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Batch (batch size)</a:t>
            </a:r>
          </a:p>
        </p:txBody>
      </p:sp>
      <p:sp>
        <p:nvSpPr>
          <p:cNvPr id="16" name="Google Shape;186;p42">
            <a:extLst>
              <a:ext uri="{FF2B5EF4-FFF2-40B4-BE49-F238E27FC236}">
                <a16:creationId xmlns:a16="http://schemas.microsoft.com/office/drawing/2014/main" id="{AFCFB7D0-2088-4324-A851-0D66C26EF550}"/>
              </a:ext>
            </a:extLst>
          </p:cNvPr>
          <p:cNvSpPr txBox="1">
            <a:spLocks/>
          </p:cNvSpPr>
          <p:nvPr/>
        </p:nvSpPr>
        <p:spPr>
          <a:xfrm>
            <a:off x="2055300" y="2195027"/>
            <a:ext cx="8081400" cy="16638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2857"/>
              </a:lnSpc>
              <a:spcBef>
                <a:spcPts val="0"/>
              </a:spcBef>
            </a:pPr>
            <a:r>
              <a:rPr lang="en-US" sz="1400" dirty="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Training cycle</a:t>
            </a:r>
          </a:p>
          <a:p>
            <a:pPr algn="l">
              <a:lnSpc>
                <a:spcPct val="142857"/>
              </a:lnSpc>
              <a:spcBef>
                <a:spcPts val="0"/>
              </a:spcBef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epoch </a:t>
            </a:r>
            <a:r>
              <a:rPr lang="en-US" sz="14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training_epochs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algn="l">
              <a:lnSpc>
                <a:spcPct val="142857"/>
              </a:lnSpc>
              <a:spcBef>
                <a:spcPts val="0"/>
              </a:spcBef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400" dirty="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Loop over all batches</a:t>
            </a:r>
          </a:p>
          <a:p>
            <a:pPr algn="l">
              <a:lnSpc>
                <a:spcPct val="142857"/>
              </a:lnSpc>
              <a:spcBef>
                <a:spcPts val="0"/>
              </a:spcBef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4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algn="l">
              <a:lnSpc>
                <a:spcPct val="142857"/>
              </a:lnSpc>
              <a:spcBef>
                <a:spcPts val="0"/>
              </a:spcBef>
            </a:pP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1400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batch_xs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dirty="0" err="1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batch_ys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4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-US" sz="2800" dirty="0"/>
          </a:p>
        </p:txBody>
      </p:sp>
      <p:pic>
        <p:nvPicPr>
          <p:cNvPr id="18" name="Google Shape;187;p42">
            <a:extLst>
              <a:ext uri="{FF2B5EF4-FFF2-40B4-BE49-F238E27FC236}">
                <a16:creationId xmlns:a16="http://schemas.microsoft.com/office/drawing/2014/main" id="{50323E28-2DBC-45BB-A5DE-44EDE33EF7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614" y="3974450"/>
            <a:ext cx="8026771" cy="259479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175587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5779038" y="104294"/>
            <a:ext cx="497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Batch</a:t>
            </a:r>
            <a:r>
              <a:rPr lang="ko-KR" altLang="en-US" dirty="0"/>
              <a:t>와 </a:t>
            </a:r>
            <a:r>
              <a:rPr lang="en-US" altLang="ko-KR" dirty="0"/>
              <a:t>Batch</a:t>
            </a:r>
            <a:r>
              <a:rPr lang="ko-KR" altLang="en-US" dirty="0"/>
              <a:t>를 사용한 가중치 업데이트 방법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573807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함수의 역할과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SOFTMAX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Google Shape;185;p42">
            <a:extLst>
              <a:ext uri="{FF2B5EF4-FFF2-40B4-BE49-F238E27FC236}">
                <a16:creationId xmlns:a16="http://schemas.microsoft.com/office/drawing/2014/main" id="{53F8095F-CBB0-4BEB-9B5D-BB211AD73A5E}"/>
              </a:ext>
            </a:extLst>
          </p:cNvPr>
          <p:cNvSpPr txBox="1">
            <a:spLocks/>
          </p:cNvSpPr>
          <p:nvPr/>
        </p:nvSpPr>
        <p:spPr>
          <a:xfrm>
            <a:off x="134264" y="577921"/>
            <a:ext cx="6698253" cy="9645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600" dirty="0"/>
              <a:t>Batch</a:t>
            </a:r>
            <a:r>
              <a:rPr lang="ko-KR" altLang="en-US" sz="3600" dirty="0"/>
              <a:t>에서 </a:t>
            </a:r>
            <a:r>
              <a:rPr lang="en-US" altLang="ko-KR" sz="3600" dirty="0"/>
              <a:t>Loss</a:t>
            </a:r>
            <a:r>
              <a:rPr lang="ko-KR" altLang="en-US" sz="3600" dirty="0"/>
              <a:t>를 계산한다면</a:t>
            </a:r>
            <a:r>
              <a:rPr lang="en-US" altLang="ko-KR" sz="3600" dirty="0"/>
              <a:t>?</a:t>
            </a:r>
            <a:endParaRPr lang="en-US" sz="3600" dirty="0"/>
          </a:p>
        </p:txBody>
      </p:sp>
      <p:pic>
        <p:nvPicPr>
          <p:cNvPr id="1028" name="Picture 4" descr="Pytorch]MNIST DNN부터 CNN까지 | Code Brewer">
            <a:extLst>
              <a:ext uri="{FF2B5EF4-FFF2-40B4-BE49-F238E27FC236}">
                <a16:creationId xmlns:a16="http://schemas.microsoft.com/office/drawing/2014/main" id="{C28B366D-3C44-4E00-9ACC-49178346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6" y="2271776"/>
            <a:ext cx="3899995" cy="290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189CFA-328C-428E-A473-A7A91B6F410A}"/>
              </a:ext>
            </a:extLst>
          </p:cNvPr>
          <p:cNvSpPr txBox="1"/>
          <p:nvPr/>
        </p:nvSpPr>
        <p:spPr>
          <a:xfrm>
            <a:off x="223723" y="5518685"/>
            <a:ext cx="5600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60000</a:t>
            </a:r>
            <a:r>
              <a:rPr lang="ko-KR" altLang="en-US" dirty="0"/>
              <a:t>개의 </a:t>
            </a:r>
            <a:r>
              <a:rPr lang="en-US" altLang="ko-KR" dirty="0"/>
              <a:t>training </a:t>
            </a:r>
            <a:r>
              <a:rPr lang="ko-KR" altLang="en-US" dirty="0"/>
              <a:t>데이터셋에서 </a:t>
            </a:r>
            <a:r>
              <a:rPr lang="en-US" altLang="ko-KR" dirty="0"/>
              <a:t>Loss</a:t>
            </a:r>
            <a:r>
              <a:rPr lang="ko-KR" altLang="en-US" dirty="0"/>
              <a:t> 구하는 시간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60000</a:t>
            </a:r>
            <a:r>
              <a:rPr lang="ko-KR" altLang="en-US" dirty="0"/>
              <a:t>초 </a:t>
            </a:r>
            <a:r>
              <a:rPr lang="en-US" altLang="ko-KR" dirty="0"/>
              <a:t>= 1000</a:t>
            </a:r>
            <a:r>
              <a:rPr lang="ko-KR" altLang="en-US" dirty="0"/>
              <a:t>분 </a:t>
            </a:r>
            <a:r>
              <a:rPr lang="en-US" altLang="ko-KR" dirty="0"/>
              <a:t>= 16 ~ 17</a:t>
            </a:r>
            <a:r>
              <a:rPr lang="ko-KR" altLang="en-US" dirty="0"/>
              <a:t>시간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6B665A-6ED5-4A84-99F8-F0364B87BC86}"/>
              </a:ext>
            </a:extLst>
          </p:cNvPr>
          <p:cNvSpPr txBox="1"/>
          <p:nvPr/>
        </p:nvSpPr>
        <p:spPr>
          <a:xfrm>
            <a:off x="302551" y="1557438"/>
            <a:ext cx="731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모델이 </a:t>
            </a:r>
            <a:r>
              <a:rPr lang="en-US" altLang="ko-KR" dirty="0"/>
              <a:t>MNIST 1</a:t>
            </a:r>
            <a:r>
              <a:rPr lang="ko-KR" altLang="en-US" dirty="0"/>
              <a:t>개 데이터를 학습하는데 시간이 </a:t>
            </a:r>
            <a:r>
              <a:rPr lang="en-US" altLang="ko-KR" dirty="0"/>
              <a:t>1</a:t>
            </a:r>
            <a:r>
              <a:rPr lang="ko-KR" altLang="en-US" dirty="0"/>
              <a:t>초 걸린다면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9" name="Picture 4" descr="Pytorch]MNIST DNN부터 CNN까지 | Code Brewer">
            <a:extLst>
              <a:ext uri="{FF2B5EF4-FFF2-40B4-BE49-F238E27FC236}">
                <a16:creationId xmlns:a16="http://schemas.microsoft.com/office/drawing/2014/main" id="{5EA13465-660A-4B2E-9537-8003D8AD0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60" b="56440"/>
          <a:stretch/>
        </p:blipFill>
        <p:spPr bwMode="auto">
          <a:xfrm>
            <a:off x="7949684" y="3203341"/>
            <a:ext cx="1302550" cy="104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69E0D2-DBAE-4342-91E8-AEC1C35ED685}"/>
              </a:ext>
            </a:extLst>
          </p:cNvPr>
          <p:cNvSpPr txBox="1"/>
          <p:nvPr/>
        </p:nvSpPr>
        <p:spPr>
          <a:xfrm>
            <a:off x="6367289" y="5518685"/>
            <a:ext cx="5600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600</a:t>
            </a:r>
            <a:r>
              <a:rPr lang="ko-KR" altLang="en-US" dirty="0"/>
              <a:t>개의 </a:t>
            </a:r>
            <a:r>
              <a:rPr lang="en-US" altLang="ko-KR" dirty="0"/>
              <a:t>batch </a:t>
            </a:r>
            <a:r>
              <a:rPr lang="ko-KR" altLang="en-US" dirty="0"/>
              <a:t>셋에서 </a:t>
            </a:r>
            <a:r>
              <a:rPr lang="en-US" altLang="ko-KR" dirty="0"/>
              <a:t>Loss</a:t>
            </a:r>
            <a:r>
              <a:rPr lang="ko-KR" altLang="en-US" dirty="0"/>
              <a:t> 구하는 시간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600</a:t>
            </a:r>
            <a:r>
              <a:rPr lang="ko-KR" altLang="en-US" dirty="0"/>
              <a:t>초 </a:t>
            </a:r>
            <a:r>
              <a:rPr lang="en-US" altLang="ko-KR" dirty="0"/>
              <a:t>= 10</a:t>
            </a:r>
            <a:r>
              <a:rPr lang="ko-KR" altLang="en-US" dirty="0"/>
              <a:t>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DD7-478E-4F28-BC4C-109A3DC5E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614" y="896338"/>
            <a:ext cx="2406350" cy="145046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44DD255-BB66-4E1A-856B-767BF5475816}"/>
              </a:ext>
            </a:extLst>
          </p:cNvPr>
          <p:cNvCxnSpPr/>
          <p:nvPr/>
        </p:nvCxnSpPr>
        <p:spPr>
          <a:xfrm flipH="1">
            <a:off x="4819031" y="1926770"/>
            <a:ext cx="4047583" cy="8085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8C40B87-9909-48FE-AC05-A547E88AACC8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8600959" y="2319813"/>
            <a:ext cx="1372518" cy="883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52A4EE-F927-4786-AE72-46B77C4D129C}"/>
              </a:ext>
            </a:extLst>
          </p:cNvPr>
          <p:cNvSpPr txBox="1"/>
          <p:nvPr/>
        </p:nvSpPr>
        <p:spPr>
          <a:xfrm>
            <a:off x="4853481" y="3119101"/>
            <a:ext cx="3050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샘플링만 잘된다면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Loss</a:t>
            </a:r>
            <a:r>
              <a:rPr lang="ko-KR" altLang="en-US" dirty="0">
                <a:solidFill>
                  <a:srgbClr val="FF0000"/>
                </a:solidFill>
              </a:rPr>
              <a:t>는 비슷한 값이 나온다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결국 학습에는 문제가 없다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919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5779038" y="104294"/>
            <a:ext cx="497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Batch</a:t>
            </a:r>
            <a:r>
              <a:rPr lang="ko-KR" altLang="en-US" dirty="0"/>
              <a:t>와 </a:t>
            </a:r>
            <a:r>
              <a:rPr lang="en-US" altLang="ko-KR" dirty="0"/>
              <a:t>Batch</a:t>
            </a:r>
            <a:r>
              <a:rPr lang="ko-KR" altLang="en-US" dirty="0"/>
              <a:t>를 사용한 가중치 업데이트 방법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573807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함수의 역할과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SOFTMAX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" name="Google Shape;203;p44">
            <a:extLst>
              <a:ext uri="{FF2B5EF4-FFF2-40B4-BE49-F238E27FC236}">
                <a16:creationId xmlns:a16="http://schemas.microsoft.com/office/drawing/2014/main" id="{0FCD8C27-E643-45CF-8246-221FF5A47004}"/>
              </a:ext>
            </a:extLst>
          </p:cNvPr>
          <p:cNvSpPr txBox="1">
            <a:spLocks/>
          </p:cNvSpPr>
          <p:nvPr/>
        </p:nvSpPr>
        <p:spPr>
          <a:xfrm>
            <a:off x="1638588" y="1012035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0100" tIns="20100" rIns="20100" bIns="2010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Gill Sans"/>
              <a:buNone/>
            </a:pPr>
            <a:r>
              <a:rPr lang="en-US" sz="40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Custom DataLoader</a:t>
            </a:r>
            <a:r>
              <a:rPr lang="ko-KR" altLang="en-US" sz="40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를 만드는 법</a:t>
            </a:r>
            <a:r>
              <a:rPr lang="en-US" sz="40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lang="en-US" sz="7200" dirty="0"/>
          </a:p>
        </p:txBody>
      </p:sp>
      <p:sp>
        <p:nvSpPr>
          <p:cNvPr id="10" name="Google Shape;204;p44">
            <a:extLst>
              <a:ext uri="{FF2B5EF4-FFF2-40B4-BE49-F238E27FC236}">
                <a16:creationId xmlns:a16="http://schemas.microsoft.com/office/drawing/2014/main" id="{5F04FCFD-955F-4E7D-AAED-1B0034AEF2C0}"/>
              </a:ext>
            </a:extLst>
          </p:cNvPr>
          <p:cNvSpPr txBox="1"/>
          <p:nvPr/>
        </p:nvSpPr>
        <p:spPr>
          <a:xfrm>
            <a:off x="2933400" y="2541985"/>
            <a:ext cx="6325200" cy="39459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DiabetesDataset(Dataset):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""" Diabetes dataset."""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endParaRPr sz="1100" i="1" u="none" strike="noStrike" cap="non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# Initialize your data, download, etc.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100" i="1" u="none" strike="noStrike" cap="non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lang="en" sz="1100" b="1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'data-diabetes.csv'</a:t>
            </a:r>
            <a:r>
              <a:rPr lang="en" sz="110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delimiter=</a:t>
            </a:r>
            <a:r>
              <a:rPr lang="en" sz="1100" b="1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110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dtype=np.float32)</a:t>
            </a:r>
            <a:endParaRPr sz="1200" b="1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self.len = xy.shape[0]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self.x_data = torch.from_numpy(xy[:, 0:-1])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self.y_data = torch.from_numpy(xy[:, [-1]])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__getitem__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index):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self.x_data[index], self.y_data[index]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 i="0" u="none" strike="noStrike" cap="non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__len__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i="0" u="none" strike="noStrike" cap="non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self.len</a:t>
            </a:r>
            <a:endParaRPr sz="1200" b="1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dataset = DiabetesDataset()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DataLoader(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dataset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=dataset,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b="1" i="0" u="none" strike="noStrike" cap="non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</a:t>
            </a:r>
            <a:r>
              <a:rPr lang="en" sz="1100" i="0" u="none" strike="noStrike" cap="non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num_workers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i="0" u="none" strike="noStrike" cap="non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" name="Google Shape;205;p44" descr="2yYhr_VuwmB_l4ddk_Fj4pnr0PXe-0yjoYM_XG0ZZE1k3bE0HeO8-U__pKBI20Knfh7_heXn673ERI4VZkw-fDXWiMoEozis9OmlzVKDKkiDD2VWyZss37sWZTkAxzKdWHFCXbaZO2M.png">
            <a:extLst>
              <a:ext uri="{FF2B5EF4-FFF2-40B4-BE49-F238E27FC236}">
                <a16:creationId xmlns:a16="http://schemas.microsoft.com/office/drawing/2014/main" id="{CF878D7D-821C-4C43-B54C-4E89089F38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2539" y="4165305"/>
            <a:ext cx="424002" cy="42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6;p44" descr="OConiHf09-3d1otJoHaUncKi3XSNZkQPgVumx2XiTNfuVheUQ6MSRNoKzIXk879J6HutJbPBIFdziSubsjW7vjiSkbqaPN0ntv28n02E-m8c_7HbWHnAJD2rqssPlMh3a3nxxA3D_vM.png">
            <a:extLst>
              <a:ext uri="{FF2B5EF4-FFF2-40B4-BE49-F238E27FC236}">
                <a16:creationId xmlns:a16="http://schemas.microsoft.com/office/drawing/2014/main" id="{6155CFA2-704B-45EE-8686-2C5A09E9D3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142" y="4732572"/>
            <a:ext cx="424170" cy="42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7;p44" descr="6VqhwWvXFhSt2CvTqHgSYEBekFdAvqQdVm9fUSw_5YppHeIrOB_3z1v0WcKRPyyRiE61zuf7KkaOhmkjcESVNLvd3PCPS53qN5WwmvVNhITUH-g3IZ4iuLdrmZQgYajSnza1vLFX2Lc.png">
            <a:extLst>
              <a:ext uri="{FF2B5EF4-FFF2-40B4-BE49-F238E27FC236}">
                <a16:creationId xmlns:a16="http://schemas.microsoft.com/office/drawing/2014/main" id="{B6F53E1A-5E75-4520-B2C3-5B4489EA01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0301" y="3348850"/>
            <a:ext cx="424170" cy="42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08;p44">
            <a:extLst>
              <a:ext uri="{FF2B5EF4-FFF2-40B4-BE49-F238E27FC236}">
                <a16:creationId xmlns:a16="http://schemas.microsoft.com/office/drawing/2014/main" id="{1697CD97-8739-4746-A18D-0487D2B3CF07}"/>
              </a:ext>
            </a:extLst>
          </p:cNvPr>
          <p:cNvSpPr txBox="1"/>
          <p:nvPr/>
        </p:nvSpPr>
        <p:spPr>
          <a:xfrm>
            <a:off x="6458247" y="3418987"/>
            <a:ext cx="2361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download, read data, etc.</a:t>
            </a:r>
            <a:endParaRPr sz="500"/>
          </a:p>
        </p:txBody>
      </p:sp>
      <p:sp>
        <p:nvSpPr>
          <p:cNvPr id="16" name="Google Shape;209;p44">
            <a:extLst>
              <a:ext uri="{FF2B5EF4-FFF2-40B4-BE49-F238E27FC236}">
                <a16:creationId xmlns:a16="http://schemas.microsoft.com/office/drawing/2014/main" id="{54668721-0AD6-49CA-B964-AFBCC9710674}"/>
              </a:ext>
            </a:extLst>
          </p:cNvPr>
          <p:cNvSpPr txBox="1"/>
          <p:nvPr/>
        </p:nvSpPr>
        <p:spPr>
          <a:xfrm>
            <a:off x="6146317" y="4235442"/>
            <a:ext cx="26724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 one item on the index </a:t>
            </a:r>
            <a:endParaRPr sz="500"/>
          </a:p>
        </p:txBody>
      </p:sp>
      <p:sp>
        <p:nvSpPr>
          <p:cNvPr id="17" name="Google Shape;210;p44">
            <a:extLst>
              <a:ext uri="{FF2B5EF4-FFF2-40B4-BE49-F238E27FC236}">
                <a16:creationId xmlns:a16="http://schemas.microsoft.com/office/drawing/2014/main" id="{F6D797CB-52F1-4809-BBDF-5A31CFD1C316}"/>
              </a:ext>
            </a:extLst>
          </p:cNvPr>
          <p:cNvSpPr txBox="1"/>
          <p:nvPr/>
        </p:nvSpPr>
        <p:spPr>
          <a:xfrm>
            <a:off x="5414947" y="4802709"/>
            <a:ext cx="20271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500" b="1" i="0" u="none" strike="noStrike" cap="non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 the data length</a:t>
            </a:r>
            <a:endParaRPr sz="500"/>
          </a:p>
        </p:txBody>
      </p:sp>
      <p:sp>
        <p:nvSpPr>
          <p:cNvPr id="18" name="Google Shape;211;p44">
            <a:extLst>
              <a:ext uri="{FF2B5EF4-FFF2-40B4-BE49-F238E27FC236}">
                <a16:creationId xmlns:a16="http://schemas.microsoft.com/office/drawing/2014/main" id="{5D129CE7-07AA-4390-A25C-1C16C5FBDB3F}"/>
              </a:ext>
            </a:extLst>
          </p:cNvPr>
          <p:cNvSpPr txBox="1"/>
          <p:nvPr/>
        </p:nvSpPr>
        <p:spPr>
          <a:xfrm>
            <a:off x="7177532" y="6503119"/>
            <a:ext cx="31632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https://github.com/yunjey/pytorch-tutorial</a:t>
            </a:r>
            <a:r>
              <a:rPr lang="en" sz="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  <p:extLst>
      <p:ext uri="{BB962C8B-B14F-4D97-AF65-F5344CB8AC3E}">
        <p14:creationId xmlns:p14="http://schemas.microsoft.com/office/powerpoint/2010/main" val="298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5779038" y="104294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활성화 함수들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573807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함수의 역할과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SOFTMAX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Google Shape;312;p53">
            <a:extLst>
              <a:ext uri="{FF2B5EF4-FFF2-40B4-BE49-F238E27FC236}">
                <a16:creationId xmlns:a16="http://schemas.microsoft.com/office/drawing/2014/main" id="{013FAE98-AD0A-414E-984E-8CF99F9230E6}"/>
              </a:ext>
            </a:extLst>
          </p:cNvPr>
          <p:cNvSpPr txBox="1">
            <a:spLocks noGrp="1"/>
          </p:cNvSpPr>
          <p:nvPr/>
        </p:nvSpPr>
        <p:spPr>
          <a:xfrm>
            <a:off x="160632" y="701788"/>
            <a:ext cx="11449431" cy="57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ko-KR" altLang="en-US" sz="2000" dirty="0"/>
              <a:t>활성화 함수는 딥러닝 네트워크에서 비선형 변환</a:t>
            </a:r>
            <a:r>
              <a:rPr lang="en-US" altLang="ko-KR" sz="2000" dirty="0"/>
              <a:t>(</a:t>
            </a:r>
            <a:r>
              <a:rPr lang="ko-KR" altLang="en-US" sz="2000" dirty="0"/>
              <a:t>모델 복잡도 증가</a:t>
            </a:r>
            <a:r>
              <a:rPr lang="en-US" altLang="ko-KR" sz="2000" dirty="0"/>
              <a:t>)</a:t>
            </a:r>
            <a:r>
              <a:rPr lang="ko-KR" altLang="en-US" sz="2000" dirty="0"/>
              <a:t>을 담당한다</a:t>
            </a:r>
            <a:r>
              <a:rPr lang="en-US" altLang="ko-KR" sz="2000" dirty="0"/>
              <a:t>.</a:t>
            </a:r>
            <a:endParaRPr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16CB5-96C6-48C9-A266-3F36A23F92A2}"/>
              </a:ext>
            </a:extLst>
          </p:cNvPr>
          <p:cNvSpPr txBox="1"/>
          <p:nvPr/>
        </p:nvSpPr>
        <p:spPr>
          <a:xfrm>
            <a:off x="7524925" y="6622556"/>
            <a:ext cx="4658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3Blue1Brown </a:t>
            </a:r>
            <a:r>
              <a:rPr lang="ko-KR" altLang="en-US" sz="1000" b="1" dirty="0"/>
              <a:t>유튜브 채널 </a:t>
            </a:r>
            <a:r>
              <a:rPr lang="en-US" altLang="ko-KR" sz="1000" b="1" dirty="0"/>
              <a:t>Linear transformations and matrices </a:t>
            </a:r>
            <a:r>
              <a:rPr lang="ko-KR" altLang="en-US" sz="1000" b="1" dirty="0"/>
              <a:t>영상</a:t>
            </a:r>
          </a:p>
        </p:txBody>
      </p:sp>
      <p:pic>
        <p:nvPicPr>
          <p:cNvPr id="1026" name="Picture 2" descr="인공지능 : 활성화 함수, 원핫인코딩, 소프트맥스, 멀티클래스 : 개념, 원리">
            <a:extLst>
              <a:ext uri="{FF2B5EF4-FFF2-40B4-BE49-F238E27FC236}">
                <a16:creationId xmlns:a16="http://schemas.microsoft.com/office/drawing/2014/main" id="{034B5FBD-867A-42C1-9D9A-920AE1FF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16" y="1202241"/>
            <a:ext cx="10495368" cy="527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6240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5779038" y="104294"/>
            <a:ext cx="424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네트워크 마지막에 등장하는 </a:t>
            </a:r>
            <a:r>
              <a:rPr lang="en-US" altLang="ko-KR" dirty="0"/>
              <a:t>SOFTMAX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573807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함수의 역할과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SOFTMAX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Google Shape;312;p53">
            <a:extLst>
              <a:ext uri="{FF2B5EF4-FFF2-40B4-BE49-F238E27FC236}">
                <a16:creationId xmlns:a16="http://schemas.microsoft.com/office/drawing/2014/main" id="{013FAE98-AD0A-414E-984E-8CF99F9230E6}"/>
              </a:ext>
            </a:extLst>
          </p:cNvPr>
          <p:cNvSpPr txBox="1">
            <a:spLocks noGrp="1"/>
          </p:cNvSpPr>
          <p:nvPr/>
        </p:nvSpPr>
        <p:spPr>
          <a:xfrm>
            <a:off x="160632" y="701788"/>
            <a:ext cx="11449431" cy="57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000" dirty="0"/>
              <a:t>SOFTMAX</a:t>
            </a:r>
            <a:r>
              <a:rPr lang="ko-KR" altLang="en-US" sz="2000" dirty="0"/>
              <a:t> 함수는 </a:t>
            </a:r>
            <a:r>
              <a:rPr lang="en-US" altLang="ko-KR" sz="2000" dirty="0"/>
              <a:t>Cross Entropy</a:t>
            </a:r>
            <a:r>
              <a:rPr lang="ko-KR" altLang="en-US" sz="2000" dirty="0"/>
              <a:t> </a:t>
            </a:r>
            <a:r>
              <a:rPr lang="en-US" altLang="ko-KR" sz="2000" dirty="0"/>
              <a:t>Loss</a:t>
            </a:r>
            <a:r>
              <a:rPr lang="ko-KR" altLang="en-US" sz="2000" dirty="0"/>
              <a:t>를 구하기 위해 필요하다</a:t>
            </a:r>
            <a:r>
              <a:rPr lang="en-US" altLang="ko-KR" sz="2000" dirty="0"/>
              <a:t>.</a:t>
            </a:r>
            <a:endParaRPr sz="1400" dirty="0"/>
          </a:p>
        </p:txBody>
      </p:sp>
      <p:sp>
        <p:nvSpPr>
          <p:cNvPr id="14" name="Google Shape;241;p58">
            <a:extLst>
              <a:ext uri="{FF2B5EF4-FFF2-40B4-BE49-F238E27FC236}">
                <a16:creationId xmlns:a16="http://schemas.microsoft.com/office/drawing/2014/main" id="{9C366E2F-C760-4CCC-B389-1AC04CA33DDF}"/>
              </a:ext>
            </a:extLst>
          </p:cNvPr>
          <p:cNvSpPr txBox="1">
            <a:spLocks noGrp="1"/>
          </p:cNvSpPr>
          <p:nvPr/>
        </p:nvSpPr>
        <p:spPr>
          <a:xfrm>
            <a:off x="1955550" y="1472248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01F90-DA42-4B29-A1FD-8FC4D08D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57" y="2454418"/>
            <a:ext cx="8695180" cy="1623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2C7144-E9E0-4240-AE76-BFD25123970D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C94FA9-B2D2-4181-A9A6-26C10FCC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91" y="4164376"/>
            <a:ext cx="8223293" cy="22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869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5779038" y="104294"/>
            <a:ext cx="424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네트워크 마지막에 등장하는 </a:t>
            </a:r>
            <a:r>
              <a:rPr lang="en-US" altLang="ko-KR" dirty="0"/>
              <a:t>SOFTMAX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573807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함수의 역할과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SOFTMAX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3" name="Google Shape;312;p53">
            <a:extLst>
              <a:ext uri="{FF2B5EF4-FFF2-40B4-BE49-F238E27FC236}">
                <a16:creationId xmlns:a16="http://schemas.microsoft.com/office/drawing/2014/main" id="{013FAE98-AD0A-414E-984E-8CF99F9230E6}"/>
              </a:ext>
            </a:extLst>
          </p:cNvPr>
          <p:cNvSpPr txBox="1">
            <a:spLocks noGrp="1"/>
          </p:cNvSpPr>
          <p:nvPr/>
        </p:nvSpPr>
        <p:spPr>
          <a:xfrm>
            <a:off x="160632" y="701788"/>
            <a:ext cx="11449431" cy="57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2000" dirty="0"/>
              <a:t>SOFTMAX</a:t>
            </a:r>
            <a:r>
              <a:rPr lang="ko-KR" altLang="en-US" sz="2000" dirty="0"/>
              <a:t> 함수는 </a:t>
            </a:r>
            <a:r>
              <a:rPr lang="en-US" altLang="ko-KR" sz="2000" dirty="0"/>
              <a:t>Cross Entropy</a:t>
            </a:r>
            <a:r>
              <a:rPr lang="ko-KR" altLang="en-US" sz="2000" dirty="0"/>
              <a:t> </a:t>
            </a:r>
            <a:r>
              <a:rPr lang="en-US" altLang="ko-KR" sz="2000" dirty="0"/>
              <a:t>Loss</a:t>
            </a:r>
            <a:r>
              <a:rPr lang="ko-KR" altLang="en-US" sz="2000" dirty="0"/>
              <a:t>를 구하기 위해 필요하다</a:t>
            </a:r>
            <a:r>
              <a:rPr lang="en-US" altLang="ko-KR" sz="2000" dirty="0"/>
              <a:t>.</a:t>
            </a:r>
            <a:endParaRPr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18DA57-070A-47C8-A38D-C8B23E107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44"/>
          <a:stretch/>
        </p:blipFill>
        <p:spPr>
          <a:xfrm>
            <a:off x="936277" y="1245180"/>
            <a:ext cx="10319445" cy="5578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DEC6A5-D579-46FD-AC41-CD3C0C88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35" y="604513"/>
            <a:ext cx="3452264" cy="12662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2C7144-E9E0-4240-AE76-BFD25123970D}"/>
              </a:ext>
            </a:extLst>
          </p:cNvPr>
          <p:cNvSpPr txBox="1"/>
          <p:nvPr/>
        </p:nvSpPr>
        <p:spPr>
          <a:xfrm>
            <a:off x="11017501" y="6611779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참고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Sung Kim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252105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12;p53">
            <a:extLst>
              <a:ext uri="{FF2B5EF4-FFF2-40B4-BE49-F238E27FC236}">
                <a16:creationId xmlns:a16="http://schemas.microsoft.com/office/drawing/2014/main" id="{6DCAFDEA-A670-4556-936D-39A45F51E537}"/>
              </a:ext>
            </a:extLst>
          </p:cNvPr>
          <p:cNvSpPr txBox="1">
            <a:spLocks noGrp="1"/>
          </p:cNvSpPr>
          <p:nvPr/>
        </p:nvSpPr>
        <p:spPr>
          <a:xfrm>
            <a:off x="141207" y="604513"/>
            <a:ext cx="8172613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" tIns="20100" rIns="20100" bIns="20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7E6A4B-60FB-4CB6-B336-7835E2EB57D4}"/>
              </a:ext>
            </a:extLst>
          </p:cNvPr>
          <p:cNvSpPr txBox="1"/>
          <p:nvPr/>
        </p:nvSpPr>
        <p:spPr>
          <a:xfrm>
            <a:off x="5779038" y="104294"/>
            <a:ext cx="424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네트워크 마지막에 등장하는 </a:t>
            </a:r>
            <a:r>
              <a:rPr lang="en-US" altLang="ko-KR" dirty="0"/>
              <a:t>SOFTMAX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B0DB9D-EA11-4172-985E-B605DA5D4C82}"/>
              </a:ext>
            </a:extLst>
          </p:cNvPr>
          <p:cNvGrpSpPr/>
          <p:nvPr/>
        </p:nvGrpSpPr>
        <p:grpSpPr>
          <a:xfrm>
            <a:off x="-1" y="0"/>
            <a:ext cx="12188015" cy="577921"/>
            <a:chOff x="0" y="5"/>
            <a:chExt cx="12188015" cy="57792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2174E3-BF6C-412E-A568-0898C80413DF}"/>
                </a:ext>
              </a:extLst>
            </p:cNvPr>
            <p:cNvGrpSpPr/>
            <p:nvPr/>
          </p:nvGrpSpPr>
          <p:grpSpPr>
            <a:xfrm flipV="1">
              <a:off x="3024219" y="554815"/>
              <a:ext cx="9163796" cy="0"/>
              <a:chOff x="125702" y="548680"/>
              <a:chExt cx="9018299" cy="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90178DF-EC8B-4B27-A83E-854E78B71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798" y="548680"/>
                <a:ext cx="7060203" cy="0"/>
              </a:xfrm>
              <a:prstGeom prst="line">
                <a:avLst/>
              </a:prstGeom>
              <a:ln w="444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DB15646-05C5-403D-83A1-2E8F0D17C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02" y="548680"/>
                <a:ext cx="3600439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9EEE726-BDF4-46D6-B484-4FF969AB4858}"/>
                </a:ext>
              </a:extLst>
            </p:cNvPr>
            <p:cNvSpPr/>
            <p:nvPr/>
          </p:nvSpPr>
          <p:spPr>
            <a:xfrm>
              <a:off x="0" y="5"/>
              <a:ext cx="5738071" cy="577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1.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함수의 역할과 </a:t>
              </a:r>
              <a:r>
                <a:rPr lang="en-US" altLang="ko-KR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SOFTMAX </a:t>
              </a:r>
              <a:r>
                <a:rPr lang="ko-KR" altLang="en-US" sz="20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함초롬바탕" pitchFamily="18" charset="-127"/>
                </a:rPr>
                <a:t>활성화 함수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Google Shape;457;p68">
            <a:extLst>
              <a:ext uri="{FF2B5EF4-FFF2-40B4-BE49-F238E27FC236}">
                <a16:creationId xmlns:a16="http://schemas.microsoft.com/office/drawing/2014/main" id="{96FAF937-9035-4878-81E8-1B7A72640CD5}"/>
              </a:ext>
            </a:extLst>
          </p:cNvPr>
          <p:cNvGrpSpPr/>
          <p:nvPr/>
        </p:nvGrpSpPr>
        <p:grpSpPr>
          <a:xfrm>
            <a:off x="-1" y="1510025"/>
            <a:ext cx="9244669" cy="5347976"/>
            <a:chOff x="76200" y="120745"/>
            <a:chExt cx="9053604" cy="5022756"/>
          </a:xfrm>
        </p:grpSpPr>
        <p:pic>
          <p:nvPicPr>
            <p:cNvPr id="14" name="Google Shape;458;p68">
              <a:extLst>
                <a:ext uri="{FF2B5EF4-FFF2-40B4-BE49-F238E27FC236}">
                  <a16:creationId xmlns:a16="http://schemas.microsoft.com/office/drawing/2014/main" id="{BA1BA46D-9BD9-4EA3-93CE-FA822C6CD96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988"/>
            <a:stretch/>
          </p:blipFill>
          <p:spPr>
            <a:xfrm>
              <a:off x="76200" y="120745"/>
              <a:ext cx="9053604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59;p68">
              <a:extLst>
                <a:ext uri="{FF2B5EF4-FFF2-40B4-BE49-F238E27FC236}">
                  <a16:creationId xmlns:a16="http://schemas.microsoft.com/office/drawing/2014/main" id="{967D077D-5B0B-4511-9EA3-62F9603F103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60;p68">
              <a:extLst>
                <a:ext uri="{FF2B5EF4-FFF2-40B4-BE49-F238E27FC236}">
                  <a16:creationId xmlns:a16="http://schemas.microsoft.com/office/drawing/2014/main" id="{DA3D0EAA-9B74-43A4-ABB8-97DE9523E4A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461;p68">
              <a:extLst>
                <a:ext uri="{FF2B5EF4-FFF2-40B4-BE49-F238E27FC236}">
                  <a16:creationId xmlns:a16="http://schemas.microsoft.com/office/drawing/2014/main" id="{654A8CC4-5D01-437C-9762-D728B56BD8B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462;p68">
              <a:extLst>
                <a:ext uri="{FF2B5EF4-FFF2-40B4-BE49-F238E27FC236}">
                  <a16:creationId xmlns:a16="http://schemas.microsoft.com/office/drawing/2014/main" id="{816B89A2-38B1-491E-BB09-9E19AFD32FF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463;p68">
              <a:extLst>
                <a:ext uri="{FF2B5EF4-FFF2-40B4-BE49-F238E27FC236}">
                  <a16:creationId xmlns:a16="http://schemas.microsoft.com/office/drawing/2014/main" id="{A2148897-444D-487C-9A17-1856DA173BB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64;p68">
              <a:extLst>
                <a:ext uri="{FF2B5EF4-FFF2-40B4-BE49-F238E27FC236}">
                  <a16:creationId xmlns:a16="http://schemas.microsoft.com/office/drawing/2014/main" id="{E72B7A18-B2A8-47C9-9616-E914DEEA483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465;p68">
              <a:extLst>
                <a:ext uri="{FF2B5EF4-FFF2-40B4-BE49-F238E27FC236}">
                  <a16:creationId xmlns:a16="http://schemas.microsoft.com/office/drawing/2014/main" id="{9CC695A6-431A-4308-9F1B-58D624CB51A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466;p68">
              <a:extLst>
                <a:ext uri="{FF2B5EF4-FFF2-40B4-BE49-F238E27FC236}">
                  <a16:creationId xmlns:a16="http://schemas.microsoft.com/office/drawing/2014/main" id="{16B3F927-9D15-4078-9253-E052BC33A0D4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CC35C2F-BAA4-446B-9EE0-A973DCCC8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542" y="577921"/>
            <a:ext cx="3250458" cy="1192210"/>
          </a:xfrm>
          <a:prstGeom prst="rect">
            <a:avLst/>
          </a:prstGeom>
        </p:spPr>
      </p:pic>
      <p:sp>
        <p:nvSpPr>
          <p:cNvPr id="26" name="Google Shape;474;p69">
            <a:extLst>
              <a:ext uri="{FF2B5EF4-FFF2-40B4-BE49-F238E27FC236}">
                <a16:creationId xmlns:a16="http://schemas.microsoft.com/office/drawing/2014/main" id="{CAEE7C23-CF58-430C-8946-5ABA3FF2C82C}"/>
              </a:ext>
            </a:extLst>
          </p:cNvPr>
          <p:cNvSpPr/>
          <p:nvPr/>
        </p:nvSpPr>
        <p:spPr>
          <a:xfrm>
            <a:off x="6482400" y="655200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8959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5F29AF55985D948AF8060E89D9F4695" ma:contentTypeVersion="10" ma:contentTypeDescription="새 문서를 만듭니다." ma:contentTypeScope="" ma:versionID="884ff96bf896651c531cc9eefc364c33">
  <xsd:schema xmlns:xsd="http://www.w3.org/2001/XMLSchema" xmlns:xs="http://www.w3.org/2001/XMLSchema" xmlns:p="http://schemas.microsoft.com/office/2006/metadata/properties" xmlns:ns3="e0bd4172-95b4-4a57-9a24-51e34bf47845" targetNamespace="http://schemas.microsoft.com/office/2006/metadata/properties" ma:root="true" ma:fieldsID="da53745ad6b7b20a66decc8078570f5b" ns3:_="">
    <xsd:import namespace="e0bd4172-95b4-4a57-9a24-51e34bf478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d4172-95b4-4a57-9a24-51e34bf478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599F27-B188-48E2-9636-BA8E26ADCC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bd4172-95b4-4a57-9a24-51e34bf478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28626A-C11F-4DC8-BC62-B8EBB9AA8850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0bd4172-95b4-4a57-9a24-51e34bf4784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B3C384A-2DBB-4636-9D28-0D7976DEB4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5218</Words>
  <Application>Microsoft Office PowerPoint</Application>
  <PresentationFormat>와이드스크린</PresentationFormat>
  <Paragraphs>918</Paragraphs>
  <Slides>127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36" baseType="lpstr">
      <vt:lpstr>Gill Sans</vt:lpstr>
      <vt:lpstr>Helvetica Neue</vt:lpstr>
      <vt:lpstr>나눔</vt:lpstr>
      <vt:lpstr>나눔스퀘어</vt:lpstr>
      <vt:lpstr>맑은 고딕</vt:lpstr>
      <vt:lpstr>Arial</vt:lpstr>
      <vt:lpstr>Calibri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이건영</dc:creator>
  <cp:lastModifiedBy>이 건영</cp:lastModifiedBy>
  <cp:revision>243</cp:revision>
  <dcterms:created xsi:type="dcterms:W3CDTF">2020-12-29T05:55:03Z</dcterms:created>
  <dcterms:modified xsi:type="dcterms:W3CDTF">2021-05-12T07:07:33Z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0x01010035F29AF55985D948AF8060E89D9F4695</vt:lpwstr>
  </property>
</Properties>
</file>